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68"/>
  </p:notesMasterIdLst>
  <p:sldIdLst>
    <p:sldId id="256" r:id="rId2"/>
    <p:sldId id="257" r:id="rId3"/>
    <p:sldId id="258" r:id="rId4"/>
    <p:sldId id="259" r:id="rId5"/>
    <p:sldId id="260" r:id="rId6"/>
    <p:sldId id="262" r:id="rId7"/>
    <p:sldId id="261" r:id="rId8"/>
    <p:sldId id="268" r:id="rId9"/>
    <p:sldId id="263" r:id="rId10"/>
    <p:sldId id="264" r:id="rId11"/>
    <p:sldId id="265" r:id="rId12"/>
    <p:sldId id="266" r:id="rId13"/>
    <p:sldId id="267" r:id="rId14"/>
    <p:sldId id="269" r:id="rId15"/>
    <p:sldId id="270" r:id="rId16"/>
    <p:sldId id="271" r:id="rId17"/>
    <p:sldId id="272" r:id="rId18"/>
    <p:sldId id="273" r:id="rId19"/>
    <p:sldId id="274" r:id="rId20"/>
    <p:sldId id="276" r:id="rId21"/>
    <p:sldId id="278" r:id="rId22"/>
    <p:sldId id="277"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9" r:id="rId53"/>
    <p:sldId id="310" r:id="rId54"/>
    <p:sldId id="311" r:id="rId55"/>
    <p:sldId id="308" r:id="rId56"/>
    <p:sldId id="312" r:id="rId57"/>
    <p:sldId id="313" r:id="rId58"/>
    <p:sldId id="314" r:id="rId59"/>
    <p:sldId id="315" r:id="rId60"/>
    <p:sldId id="316" r:id="rId61"/>
    <p:sldId id="317" r:id="rId62"/>
    <p:sldId id="318" r:id="rId63"/>
    <p:sldId id="319" r:id="rId64"/>
    <p:sldId id="320" r:id="rId65"/>
    <p:sldId id="321" r:id="rId66"/>
    <p:sldId id="322"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ED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962"/>
    <p:restoredTop sz="86427"/>
  </p:normalViewPr>
  <p:slideViewPr>
    <p:cSldViewPr snapToGrid="0" snapToObjects="1">
      <p:cViewPr varScale="1">
        <p:scale>
          <a:sx n="55" d="100"/>
          <a:sy n="55" d="100"/>
        </p:scale>
        <p:origin x="160" y="5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29AF92-F89B-9042-A4D8-2AD50A154C74}" type="datetimeFigureOut">
              <a:rPr lang="it-IT" smtClean="0"/>
              <a:t>21/04/20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D22EAD-A902-BE42-BC62-1074E4207F69}" type="slidenum">
              <a:rPr lang="it-IT" smtClean="0"/>
              <a:t>‹N›</a:t>
            </a:fld>
            <a:endParaRPr lang="it-IT"/>
          </a:p>
        </p:txBody>
      </p:sp>
    </p:spTree>
    <p:extLst>
      <p:ext uri="{BB962C8B-B14F-4D97-AF65-F5344CB8AC3E}">
        <p14:creationId xmlns:p14="http://schemas.microsoft.com/office/powerpoint/2010/main" val="3725065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D22EAD-A902-BE42-BC62-1074E4207F69}" type="slidenum">
              <a:rPr lang="it-IT" smtClean="0"/>
              <a:t>6</a:t>
            </a:fld>
            <a:endParaRPr lang="it-IT"/>
          </a:p>
        </p:txBody>
      </p:sp>
    </p:spTree>
    <p:extLst>
      <p:ext uri="{BB962C8B-B14F-4D97-AF65-F5344CB8AC3E}">
        <p14:creationId xmlns:p14="http://schemas.microsoft.com/office/powerpoint/2010/main" val="248574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D22EAD-A902-BE42-BC62-1074E4207F69}" type="slidenum">
              <a:rPr lang="it-IT" smtClean="0"/>
              <a:t>22</a:t>
            </a:fld>
            <a:endParaRPr lang="it-IT"/>
          </a:p>
        </p:txBody>
      </p:sp>
    </p:spTree>
    <p:extLst>
      <p:ext uri="{BB962C8B-B14F-4D97-AF65-F5344CB8AC3E}">
        <p14:creationId xmlns:p14="http://schemas.microsoft.com/office/powerpoint/2010/main" val="2090776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D22EAD-A902-BE42-BC62-1074E4207F69}" type="slidenum">
              <a:rPr lang="it-IT" smtClean="0"/>
              <a:t>11</a:t>
            </a:fld>
            <a:endParaRPr lang="it-IT"/>
          </a:p>
        </p:txBody>
      </p:sp>
    </p:spTree>
    <p:extLst>
      <p:ext uri="{BB962C8B-B14F-4D97-AF65-F5344CB8AC3E}">
        <p14:creationId xmlns:p14="http://schemas.microsoft.com/office/powerpoint/2010/main" val="3172524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D22EAD-A902-BE42-BC62-1074E4207F69}" type="slidenum">
              <a:rPr lang="it-IT" smtClean="0"/>
              <a:t>14</a:t>
            </a:fld>
            <a:endParaRPr lang="it-IT"/>
          </a:p>
        </p:txBody>
      </p:sp>
    </p:spTree>
    <p:extLst>
      <p:ext uri="{BB962C8B-B14F-4D97-AF65-F5344CB8AC3E}">
        <p14:creationId xmlns:p14="http://schemas.microsoft.com/office/powerpoint/2010/main" val="708383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D22EAD-A902-BE42-BC62-1074E4207F69}" type="slidenum">
              <a:rPr lang="it-IT" smtClean="0"/>
              <a:t>15</a:t>
            </a:fld>
            <a:endParaRPr lang="it-IT"/>
          </a:p>
        </p:txBody>
      </p:sp>
    </p:spTree>
    <p:extLst>
      <p:ext uri="{BB962C8B-B14F-4D97-AF65-F5344CB8AC3E}">
        <p14:creationId xmlns:p14="http://schemas.microsoft.com/office/powerpoint/2010/main" val="1707680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D22EAD-A902-BE42-BC62-1074E4207F69}" type="slidenum">
              <a:rPr lang="it-IT" smtClean="0"/>
              <a:t>16</a:t>
            </a:fld>
            <a:endParaRPr lang="it-IT"/>
          </a:p>
        </p:txBody>
      </p:sp>
    </p:spTree>
    <p:extLst>
      <p:ext uri="{BB962C8B-B14F-4D97-AF65-F5344CB8AC3E}">
        <p14:creationId xmlns:p14="http://schemas.microsoft.com/office/powerpoint/2010/main" val="2547225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D22EAD-A902-BE42-BC62-1074E4207F69}" type="slidenum">
              <a:rPr lang="it-IT" smtClean="0"/>
              <a:t>17</a:t>
            </a:fld>
            <a:endParaRPr lang="it-IT"/>
          </a:p>
        </p:txBody>
      </p:sp>
    </p:spTree>
    <p:extLst>
      <p:ext uri="{BB962C8B-B14F-4D97-AF65-F5344CB8AC3E}">
        <p14:creationId xmlns:p14="http://schemas.microsoft.com/office/powerpoint/2010/main" val="3465609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D22EAD-A902-BE42-BC62-1074E4207F69}" type="slidenum">
              <a:rPr lang="it-IT" smtClean="0"/>
              <a:t>18</a:t>
            </a:fld>
            <a:endParaRPr lang="it-IT"/>
          </a:p>
        </p:txBody>
      </p:sp>
    </p:spTree>
    <p:extLst>
      <p:ext uri="{BB962C8B-B14F-4D97-AF65-F5344CB8AC3E}">
        <p14:creationId xmlns:p14="http://schemas.microsoft.com/office/powerpoint/2010/main" val="3823368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D22EAD-A902-BE42-BC62-1074E4207F69}" type="slidenum">
              <a:rPr lang="it-IT" smtClean="0"/>
              <a:t>20</a:t>
            </a:fld>
            <a:endParaRPr lang="it-IT"/>
          </a:p>
        </p:txBody>
      </p:sp>
    </p:spTree>
    <p:extLst>
      <p:ext uri="{BB962C8B-B14F-4D97-AF65-F5344CB8AC3E}">
        <p14:creationId xmlns:p14="http://schemas.microsoft.com/office/powerpoint/2010/main" val="227342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D22EAD-A902-BE42-BC62-1074E4207F69}" type="slidenum">
              <a:rPr lang="it-IT" smtClean="0"/>
              <a:t>21</a:t>
            </a:fld>
            <a:endParaRPr lang="it-IT"/>
          </a:p>
        </p:txBody>
      </p:sp>
    </p:spTree>
    <p:extLst>
      <p:ext uri="{BB962C8B-B14F-4D97-AF65-F5344CB8AC3E}">
        <p14:creationId xmlns:p14="http://schemas.microsoft.com/office/powerpoint/2010/main" val="12129878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42263E1-FABD-804F-826C-EB244F8FCEA4}" type="datetime1">
              <a:rPr lang="it-IT" smtClean="0"/>
              <a:t>21/04/20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a:t>
            </a:fld>
            <a:endParaRPr lang="en-US" dirty="0"/>
          </a:p>
        </p:txBody>
      </p:sp>
      <p:pic>
        <p:nvPicPr>
          <p:cNvPr id="12" name="Immagine 11">
            <a:extLst>
              <a:ext uri="{FF2B5EF4-FFF2-40B4-BE49-F238E27FC236}">
                <a16:creationId xmlns:a16="http://schemas.microsoft.com/office/drawing/2014/main" id="{5C9831FE-82E5-6B40-B01A-036BC01F8A8C}"/>
              </a:ext>
            </a:extLst>
          </p:cNvPr>
          <p:cNvPicPr>
            <a:picLocks noChangeAspect="1"/>
          </p:cNvPicPr>
          <p:nvPr userDrawn="1"/>
        </p:nvPicPr>
        <p:blipFill>
          <a:blip r:embed="rId4">
            <a:alphaModFix amt="14000"/>
          </a:blip>
          <a:stretch>
            <a:fillRect/>
          </a:stretch>
        </p:blipFill>
        <p:spPr>
          <a:xfrm>
            <a:off x="9111714" y="2587735"/>
            <a:ext cx="1366769" cy="16551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AB381AA9-9472-B140-BDBE-4BA6F2D07A62}" type="datetime1">
              <a:rPr lang="it-IT" smtClean="0"/>
              <a:t>21/04/20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33FB8185-D7C8-154B-92F4-4684DD7B4B9B}" type="datetime1">
              <a:rPr lang="it-IT" smtClean="0"/>
              <a:t>21/04/20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BA7465D7-A05D-DE4F-A6B1-F6C30BD7B46D}" type="datetime1">
              <a:rPr lang="it-IT" smtClean="0"/>
              <a:t>21/04/20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4104723A-F209-9F40-A4B9-57D9B20A1744}" type="datetime1">
              <a:rPr lang="it-IT" smtClean="0"/>
              <a:t>21/04/20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3" name="Date Placeholder 2"/>
          <p:cNvSpPr>
            <a:spLocks noGrp="1"/>
          </p:cNvSpPr>
          <p:nvPr>
            <p:ph type="dt" sz="half" idx="10"/>
          </p:nvPr>
        </p:nvSpPr>
        <p:spPr/>
        <p:txBody>
          <a:bodyPr/>
          <a:lstStyle/>
          <a:p>
            <a:fld id="{78EAD905-29CE-4A47-A61A-7340A8B03F0C}" type="datetime1">
              <a:rPr lang="it-IT" smtClean="0"/>
              <a:t>21/04/20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3" name="Date Placeholder 2"/>
          <p:cNvSpPr>
            <a:spLocks noGrp="1"/>
          </p:cNvSpPr>
          <p:nvPr>
            <p:ph type="dt" sz="half" idx="10"/>
          </p:nvPr>
        </p:nvSpPr>
        <p:spPr/>
        <p:txBody>
          <a:bodyPr/>
          <a:lstStyle/>
          <a:p>
            <a:fld id="{28966189-4906-7C43-986C-01A8511FA886}" type="datetime1">
              <a:rPr lang="it-IT" smtClean="0"/>
              <a:t>21/04/20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FD3E68A1-3742-C243-9640-32A8EF3D3AA1}" type="datetime1">
              <a:rPr lang="it-IT" smtClean="0"/>
              <a:t>21/04/20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16137452-DB4A-324F-AB92-0BDFEC6B3EBF}" type="datetime1">
              <a:rPr lang="it-IT" smtClean="0"/>
              <a:t>21/04/20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E9BF8746-2AF8-814B-99B5-954492474AD1}" type="datetime1">
              <a:rPr lang="it-IT" smtClean="0"/>
              <a:t>21/04/20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D676C486-B5F3-D544-A0F6-03A512354B24}" type="datetime1">
              <a:rPr lang="it-IT" smtClean="0"/>
              <a:t>21/04/20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730EC299-FEAC-F243-9D9B-2A22900817A3}" type="datetime1">
              <a:rPr lang="it-IT" smtClean="0"/>
              <a:t>21/04/20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680322" y="3030008"/>
            <a:ext cx="4698355" cy="2906179"/>
          </a:xfrm>
        </p:spPr>
        <p:txBody>
          <a:bodyPr/>
          <a:lstStyle/>
          <a:p>
            <a:pPr lvl="0"/>
            <a:r>
              <a:rPr lang="it-IT"/>
              <a:t>Modifica gli stili del testo dello schema
Secondo livello
Terzo livello
Quarto livello
Quinto livello</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6" name="Content Placeholder 5"/>
          <p:cNvSpPr>
            <a:spLocks noGrp="1"/>
          </p:cNvSpPr>
          <p:nvPr>
            <p:ph sz="quarter" idx="4"/>
          </p:nvPr>
        </p:nvSpPr>
        <p:spPr>
          <a:xfrm>
            <a:off x="5594123" y="3030008"/>
            <a:ext cx="4700059" cy="2906179"/>
          </a:xfrm>
        </p:spPr>
        <p:txBody>
          <a:bodyPr/>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1E506272-2724-1246-A582-AC8F29D99331}" type="datetime1">
              <a:rPr lang="it-IT" smtClean="0"/>
              <a:t>21/04/20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5763CAB4-20B1-004E-867E-5A8429349621}" type="datetime1">
              <a:rPr lang="it-IT" smtClean="0"/>
              <a:t>21/04/20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6B42848-F33F-9C47-9AB3-E49BA95F7931}" type="datetime1">
              <a:rPr lang="it-IT" smtClean="0"/>
              <a:t>21/04/20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E5544F7A-7BBD-0146-9304-36956D9AF191}" type="datetime1">
              <a:rPr lang="it-IT" smtClean="0"/>
              <a:t>21/04/20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725C15D3-F19E-944D-A3CC-67E321C97A5F}" type="datetime1">
              <a:rPr lang="it-IT" smtClean="0"/>
              <a:t>21/04/20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244C396-A072-2947-AB1C-FBB63DE589F4}" type="datetime1">
              <a:rPr lang="it-IT" smtClean="0"/>
              <a:t>21/04/20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it.wikipedia.org/wiki/Amen"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06FFD4-C1EE-1543-B1AC-25D7A7A306BA}"/>
              </a:ext>
            </a:extLst>
          </p:cNvPr>
          <p:cNvSpPr>
            <a:spLocks noGrp="1"/>
          </p:cNvSpPr>
          <p:nvPr>
            <p:ph type="ctrTitle"/>
          </p:nvPr>
        </p:nvSpPr>
        <p:spPr/>
        <p:txBody>
          <a:bodyPr/>
          <a:lstStyle/>
          <a:p>
            <a:r>
              <a:rPr lang="it-IT" dirty="0"/>
              <a:t>La Teologia dei Tre Giorni</a:t>
            </a:r>
            <a:br>
              <a:rPr lang="it-IT" dirty="0"/>
            </a:br>
            <a:r>
              <a:rPr lang="it-IT" dirty="0"/>
              <a:t>di H.U. von </a:t>
            </a:r>
            <a:r>
              <a:rPr lang="it-IT" dirty="0" err="1"/>
              <a:t>Balthasar</a:t>
            </a:r>
            <a:endParaRPr lang="it-IT" dirty="0"/>
          </a:p>
        </p:txBody>
      </p:sp>
      <p:sp>
        <p:nvSpPr>
          <p:cNvPr id="3" name="Sottotitolo 2">
            <a:extLst>
              <a:ext uri="{FF2B5EF4-FFF2-40B4-BE49-F238E27FC236}">
                <a16:creationId xmlns:a16="http://schemas.microsoft.com/office/drawing/2014/main" id="{59B2E189-26B1-FD48-97BE-D5B2D969DFBF}"/>
              </a:ext>
            </a:extLst>
          </p:cNvPr>
          <p:cNvSpPr>
            <a:spLocks noGrp="1"/>
          </p:cNvSpPr>
          <p:nvPr>
            <p:ph type="subTitle" idx="1"/>
          </p:nvPr>
        </p:nvSpPr>
        <p:spPr/>
        <p:txBody>
          <a:bodyPr/>
          <a:lstStyle/>
          <a:p>
            <a:r>
              <a:rPr lang="it-IT" dirty="0"/>
              <a:t>Bibbia, Arte e Teologia</a:t>
            </a:r>
          </a:p>
        </p:txBody>
      </p:sp>
      <p:sp>
        <p:nvSpPr>
          <p:cNvPr id="4" name="CasellaDiTesto 3">
            <a:extLst>
              <a:ext uri="{FF2B5EF4-FFF2-40B4-BE49-F238E27FC236}">
                <a16:creationId xmlns:a16="http://schemas.microsoft.com/office/drawing/2014/main" id="{B9747653-E0AF-CA4A-89BB-F13EC840528E}"/>
              </a:ext>
            </a:extLst>
          </p:cNvPr>
          <p:cNvSpPr txBox="1"/>
          <p:nvPr/>
        </p:nvSpPr>
        <p:spPr>
          <a:xfrm>
            <a:off x="3863439" y="973777"/>
            <a:ext cx="4465122" cy="646331"/>
          </a:xfrm>
          <a:prstGeom prst="rect">
            <a:avLst/>
          </a:prstGeom>
          <a:noFill/>
        </p:spPr>
        <p:txBody>
          <a:bodyPr wrap="square" rtlCol="0">
            <a:spAutoFit/>
          </a:bodyPr>
          <a:lstStyle/>
          <a:p>
            <a:pPr algn="ctr"/>
            <a:r>
              <a:rPr lang="it-IT" dirty="0"/>
              <a:t>Istituto Superiore di Scienze Religiose</a:t>
            </a:r>
          </a:p>
          <a:p>
            <a:pPr algn="ctr"/>
            <a:r>
              <a:rPr lang="it-IT" dirty="0"/>
              <a:t>Novara</a:t>
            </a:r>
          </a:p>
        </p:txBody>
      </p:sp>
      <p:pic>
        <p:nvPicPr>
          <p:cNvPr id="6" name="Immagine 5">
            <a:extLst>
              <a:ext uri="{FF2B5EF4-FFF2-40B4-BE49-F238E27FC236}">
                <a16:creationId xmlns:a16="http://schemas.microsoft.com/office/drawing/2014/main" id="{A3E03963-0233-1046-A634-D0B4A08A4D00}"/>
              </a:ext>
            </a:extLst>
          </p:cNvPr>
          <p:cNvPicPr>
            <a:picLocks noChangeAspect="1"/>
          </p:cNvPicPr>
          <p:nvPr/>
        </p:nvPicPr>
        <p:blipFill>
          <a:blip r:embed="rId2"/>
          <a:stretch>
            <a:fillRect/>
          </a:stretch>
        </p:blipFill>
        <p:spPr>
          <a:xfrm>
            <a:off x="9089548" y="1500448"/>
            <a:ext cx="2918089" cy="3839591"/>
          </a:xfrm>
          <a:prstGeom prst="rect">
            <a:avLst/>
          </a:prstGeom>
        </p:spPr>
      </p:pic>
    </p:spTree>
    <p:extLst>
      <p:ext uri="{BB962C8B-B14F-4D97-AF65-F5344CB8AC3E}">
        <p14:creationId xmlns:p14="http://schemas.microsoft.com/office/powerpoint/2010/main" val="509027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0" name="Titolo 29">
            <a:extLst>
              <a:ext uri="{FF2B5EF4-FFF2-40B4-BE49-F238E27FC236}">
                <a16:creationId xmlns:a16="http://schemas.microsoft.com/office/drawing/2014/main" id="{697C24B9-2EF2-7D40-9214-7B960F91DBDF}"/>
              </a:ext>
            </a:extLst>
          </p:cNvPr>
          <p:cNvSpPr>
            <a:spLocks noGrp="1"/>
          </p:cNvSpPr>
          <p:nvPr>
            <p:ph type="title"/>
          </p:nvPr>
        </p:nvSpPr>
        <p:spPr/>
        <p:txBody>
          <a:bodyPr/>
          <a:lstStyle/>
          <a:p>
            <a:r>
              <a:rPr lang="it-IT" dirty="0"/>
              <a:t>Fonti teologiche… </a:t>
            </a:r>
            <a:r>
              <a:rPr lang="it-IT" sz="2800" dirty="0"/>
              <a:t>molto (troppo!) sintetiche</a:t>
            </a:r>
          </a:p>
        </p:txBody>
      </p:sp>
      <p:pic>
        <p:nvPicPr>
          <p:cNvPr id="40" name="Immagine 39">
            <a:extLst>
              <a:ext uri="{FF2B5EF4-FFF2-40B4-BE49-F238E27FC236}">
                <a16:creationId xmlns:a16="http://schemas.microsoft.com/office/drawing/2014/main" id="{1B6C90C3-CA28-1B45-87FA-4113A8F6C453}"/>
              </a:ext>
            </a:extLst>
          </p:cNvPr>
          <p:cNvPicPr>
            <a:picLocks noChangeAspect="1"/>
          </p:cNvPicPr>
          <p:nvPr/>
        </p:nvPicPr>
        <p:blipFill>
          <a:blip r:embed="rId2">
            <a:alphaModFix amt="18000"/>
          </a:blip>
          <a:stretch>
            <a:fillRect/>
          </a:stretch>
        </p:blipFill>
        <p:spPr>
          <a:xfrm>
            <a:off x="10614891" y="659743"/>
            <a:ext cx="1105219" cy="1338389"/>
          </a:xfrm>
          <a:prstGeom prst="rect">
            <a:avLst/>
          </a:prstGeom>
        </p:spPr>
      </p:pic>
      <p:sp>
        <p:nvSpPr>
          <p:cNvPr id="53" name="CasellaDiTesto 52">
            <a:extLst>
              <a:ext uri="{FF2B5EF4-FFF2-40B4-BE49-F238E27FC236}">
                <a16:creationId xmlns:a16="http://schemas.microsoft.com/office/drawing/2014/main" id="{5DDB6F22-9641-5045-A89F-B4CE0E8299E3}"/>
              </a:ext>
            </a:extLst>
          </p:cNvPr>
          <p:cNvSpPr txBox="1"/>
          <p:nvPr/>
        </p:nvSpPr>
        <p:spPr>
          <a:xfrm>
            <a:off x="415636" y="2175772"/>
            <a:ext cx="11014365" cy="3539430"/>
          </a:xfrm>
          <a:prstGeom prst="rect">
            <a:avLst/>
          </a:prstGeom>
          <a:noFill/>
        </p:spPr>
        <p:txBody>
          <a:bodyPr wrap="square" rtlCol="0">
            <a:spAutoFit/>
          </a:bodyPr>
          <a:lstStyle/>
          <a:p>
            <a:r>
              <a:rPr lang="it-IT" sz="2800" dirty="0">
                <a:solidFill>
                  <a:schemeClr val="bg1"/>
                </a:solidFill>
              </a:rPr>
              <a:t>In dialogo con la tradizione:</a:t>
            </a:r>
          </a:p>
          <a:p>
            <a:endParaRPr lang="it-IT" sz="2800" dirty="0">
              <a:solidFill>
                <a:schemeClr val="bg1"/>
              </a:solidFill>
            </a:endParaRPr>
          </a:p>
          <a:p>
            <a:pPr marL="285750" indent="-285750">
              <a:buFont typeface="Arial" panose="020B0604020202020204" pitchFamily="34" charset="0"/>
              <a:buChar char="•"/>
            </a:pPr>
            <a:r>
              <a:rPr lang="it-IT" sz="2400" dirty="0">
                <a:solidFill>
                  <a:schemeClr val="bg1"/>
                </a:solidFill>
              </a:rPr>
              <a:t>Riccardo di San Vittore: gli offre la base speculativa per affermare ‘la dottrina della trinità come dottrina della necessaria </a:t>
            </a:r>
            <a:r>
              <a:rPr lang="it-IT" sz="2400" dirty="0" err="1">
                <a:solidFill>
                  <a:schemeClr val="bg1"/>
                </a:solidFill>
              </a:rPr>
              <a:t>interpersonalità</a:t>
            </a:r>
            <a:r>
              <a:rPr lang="it-IT" sz="2400" dirty="0">
                <a:solidFill>
                  <a:schemeClr val="bg1"/>
                </a:solidFill>
              </a:rPr>
              <a:t>… il Dio che dimostra verso noi </a:t>
            </a:r>
            <a:r>
              <a:rPr lang="it-IT" sz="2400" dirty="0" err="1">
                <a:solidFill>
                  <a:schemeClr val="bg1"/>
                </a:solidFill>
              </a:rPr>
              <a:t>caritas</a:t>
            </a:r>
            <a:r>
              <a:rPr lang="it-IT" sz="2400" dirty="0">
                <a:solidFill>
                  <a:schemeClr val="bg1"/>
                </a:solidFill>
              </a:rPr>
              <a:t>, deve essere in se stesso Caritas.</a:t>
            </a:r>
            <a:br>
              <a:rPr lang="it-IT" sz="2400" dirty="0">
                <a:solidFill>
                  <a:schemeClr val="bg1"/>
                </a:solidFill>
              </a:rPr>
            </a:br>
            <a:endParaRPr lang="it-IT" sz="2400" dirty="0">
              <a:solidFill>
                <a:schemeClr val="bg1"/>
              </a:solidFill>
            </a:endParaRPr>
          </a:p>
          <a:p>
            <a:pPr marL="285750" indent="-285750">
              <a:buFont typeface="Arial" panose="020B0604020202020204" pitchFamily="34" charset="0"/>
              <a:buChar char="•"/>
            </a:pPr>
            <a:r>
              <a:rPr lang="it-IT" sz="2400" dirty="0">
                <a:solidFill>
                  <a:schemeClr val="bg1"/>
                </a:solidFill>
              </a:rPr>
              <a:t>Tommaso d’Aquino: in Dio non vi è necessità ma libertà della Carità</a:t>
            </a:r>
          </a:p>
          <a:p>
            <a:endParaRPr lang="it-IT" sz="2400" dirty="0">
              <a:solidFill>
                <a:schemeClr val="bg1"/>
              </a:solidFill>
            </a:endParaRPr>
          </a:p>
          <a:p>
            <a:pPr marL="285750" indent="-285750">
              <a:buFont typeface="Arial" panose="020B0604020202020204" pitchFamily="34" charset="0"/>
              <a:buChar char="•"/>
            </a:pPr>
            <a:r>
              <a:rPr lang="it-IT" sz="2400" dirty="0">
                <a:solidFill>
                  <a:schemeClr val="bg1"/>
                </a:solidFill>
              </a:rPr>
              <a:t>Le grandi scuole di spiritualità: Agostino, Ignazio, Teresa d’</a:t>
            </a:r>
            <a:r>
              <a:rPr lang="it-IT" sz="2400" dirty="0" err="1">
                <a:solidFill>
                  <a:schemeClr val="bg1"/>
                </a:solidFill>
              </a:rPr>
              <a:t>Avila</a:t>
            </a:r>
            <a:r>
              <a:rPr lang="it-IT" sz="2400" dirty="0">
                <a:solidFill>
                  <a:schemeClr val="bg1"/>
                </a:solidFill>
              </a:rPr>
              <a:t>….</a:t>
            </a:r>
          </a:p>
        </p:txBody>
      </p:sp>
      <p:sp>
        <p:nvSpPr>
          <p:cNvPr id="2" name="Segnaposto numero diapositiva 1">
            <a:extLst>
              <a:ext uri="{FF2B5EF4-FFF2-40B4-BE49-F238E27FC236}">
                <a16:creationId xmlns:a16="http://schemas.microsoft.com/office/drawing/2014/main" id="{8CB7F57A-EF4A-7640-8D46-D8518AD8549D}"/>
              </a:ext>
            </a:extLst>
          </p:cNvPr>
          <p:cNvSpPr>
            <a:spLocks noGrp="1"/>
          </p:cNvSpPr>
          <p:nvPr>
            <p:ph type="sldNum" sz="quarter" idx="12"/>
          </p:nvPr>
        </p:nvSpPr>
        <p:spPr>
          <a:xfrm>
            <a:off x="11430001" y="-311697"/>
            <a:ext cx="1154151" cy="1090789"/>
          </a:xfrm>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3656231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0" name="Titolo 29">
            <a:extLst>
              <a:ext uri="{FF2B5EF4-FFF2-40B4-BE49-F238E27FC236}">
                <a16:creationId xmlns:a16="http://schemas.microsoft.com/office/drawing/2014/main" id="{697C24B9-2EF2-7D40-9214-7B960F91DBDF}"/>
              </a:ext>
            </a:extLst>
          </p:cNvPr>
          <p:cNvSpPr>
            <a:spLocks noGrp="1"/>
          </p:cNvSpPr>
          <p:nvPr>
            <p:ph type="title"/>
          </p:nvPr>
        </p:nvSpPr>
        <p:spPr/>
        <p:txBody>
          <a:bodyPr/>
          <a:lstStyle/>
          <a:p>
            <a:r>
              <a:rPr lang="it-IT" dirty="0"/>
              <a:t>Fonti teologiche… </a:t>
            </a:r>
            <a:r>
              <a:rPr lang="it-IT" sz="2800" dirty="0"/>
              <a:t>molto (troppo!) sintetiche</a:t>
            </a:r>
          </a:p>
        </p:txBody>
      </p:sp>
      <p:pic>
        <p:nvPicPr>
          <p:cNvPr id="40" name="Immagine 39">
            <a:extLst>
              <a:ext uri="{FF2B5EF4-FFF2-40B4-BE49-F238E27FC236}">
                <a16:creationId xmlns:a16="http://schemas.microsoft.com/office/drawing/2014/main" id="{1B6C90C3-CA28-1B45-87FA-4113A8F6C453}"/>
              </a:ext>
            </a:extLst>
          </p:cNvPr>
          <p:cNvPicPr>
            <a:picLocks noChangeAspect="1"/>
          </p:cNvPicPr>
          <p:nvPr/>
        </p:nvPicPr>
        <p:blipFill>
          <a:blip r:embed="rId3">
            <a:alphaModFix amt="18000"/>
          </a:blip>
          <a:stretch>
            <a:fillRect/>
          </a:stretch>
        </p:blipFill>
        <p:spPr>
          <a:xfrm>
            <a:off x="10614891" y="659743"/>
            <a:ext cx="1105219" cy="1338389"/>
          </a:xfrm>
          <a:prstGeom prst="rect">
            <a:avLst/>
          </a:prstGeom>
        </p:spPr>
      </p:pic>
      <p:sp>
        <p:nvSpPr>
          <p:cNvPr id="53" name="CasellaDiTesto 52">
            <a:extLst>
              <a:ext uri="{FF2B5EF4-FFF2-40B4-BE49-F238E27FC236}">
                <a16:creationId xmlns:a16="http://schemas.microsoft.com/office/drawing/2014/main" id="{5DDB6F22-9641-5045-A89F-B4CE0E8299E3}"/>
              </a:ext>
            </a:extLst>
          </p:cNvPr>
          <p:cNvSpPr txBox="1"/>
          <p:nvPr/>
        </p:nvSpPr>
        <p:spPr>
          <a:xfrm>
            <a:off x="415636" y="1834166"/>
            <a:ext cx="11304474" cy="5170646"/>
          </a:xfrm>
          <a:prstGeom prst="rect">
            <a:avLst/>
          </a:prstGeom>
          <a:noFill/>
        </p:spPr>
        <p:txBody>
          <a:bodyPr wrap="square" rtlCol="0">
            <a:spAutoFit/>
          </a:bodyPr>
          <a:lstStyle/>
          <a:p>
            <a:pPr>
              <a:lnSpc>
                <a:spcPct val="150000"/>
              </a:lnSpc>
            </a:pPr>
            <a:r>
              <a:rPr lang="it-IT" sz="2800" dirty="0">
                <a:solidFill>
                  <a:schemeClr val="bg1"/>
                </a:solidFill>
              </a:rPr>
              <a:t>In dialogo con autori contemporanei:</a:t>
            </a:r>
          </a:p>
          <a:p>
            <a:pPr marL="285750" indent="-285750">
              <a:buFont typeface="Arial" panose="020B0604020202020204" pitchFamily="34" charset="0"/>
              <a:buChar char="•"/>
            </a:pPr>
            <a:r>
              <a:rPr lang="it-IT" sz="2400" dirty="0">
                <a:solidFill>
                  <a:schemeClr val="bg1"/>
                </a:solidFill>
              </a:rPr>
              <a:t>Confronto con il pensiero ebraico (</a:t>
            </a:r>
            <a:r>
              <a:rPr lang="it-IT" sz="2400" dirty="0" err="1">
                <a:solidFill>
                  <a:schemeClr val="bg1"/>
                </a:solidFill>
              </a:rPr>
              <a:t>Buber</a:t>
            </a:r>
            <a:r>
              <a:rPr lang="it-IT" sz="2400" dirty="0">
                <a:solidFill>
                  <a:schemeClr val="bg1"/>
                </a:solidFill>
              </a:rPr>
              <a:t>, </a:t>
            </a:r>
            <a:r>
              <a:rPr lang="it-IT" sz="2400" dirty="0" err="1">
                <a:solidFill>
                  <a:schemeClr val="bg1"/>
                </a:solidFill>
              </a:rPr>
              <a:t>Rosenzweig</a:t>
            </a:r>
            <a:r>
              <a:rPr lang="it-IT" sz="2400" dirty="0">
                <a:solidFill>
                  <a:schemeClr val="bg1"/>
                </a:solidFill>
              </a:rPr>
              <a:t>)</a:t>
            </a:r>
          </a:p>
          <a:p>
            <a:endParaRPr lang="it-IT" sz="2000" dirty="0">
              <a:solidFill>
                <a:schemeClr val="bg1"/>
              </a:solidFill>
            </a:endParaRPr>
          </a:p>
          <a:p>
            <a:pPr marL="285750" indent="-285750">
              <a:buFont typeface="Arial" panose="020B0604020202020204" pitchFamily="34" charset="0"/>
              <a:buChar char="•"/>
            </a:pPr>
            <a:r>
              <a:rPr lang="it-IT" sz="2400" dirty="0">
                <a:solidFill>
                  <a:schemeClr val="bg1"/>
                </a:solidFill>
              </a:rPr>
              <a:t>Con la grande letteratura (</a:t>
            </a:r>
            <a:r>
              <a:rPr lang="it-IT" sz="2400" dirty="0" err="1">
                <a:solidFill>
                  <a:schemeClr val="bg1"/>
                </a:solidFill>
              </a:rPr>
              <a:t>Claudel</a:t>
            </a:r>
            <a:r>
              <a:rPr lang="it-IT" sz="2400" dirty="0">
                <a:solidFill>
                  <a:schemeClr val="bg1"/>
                </a:solidFill>
              </a:rPr>
              <a:t>, </a:t>
            </a:r>
            <a:r>
              <a:rPr lang="it-IT" sz="2400" dirty="0" err="1">
                <a:solidFill>
                  <a:schemeClr val="bg1"/>
                </a:solidFill>
              </a:rPr>
              <a:t>Bernanos</a:t>
            </a:r>
            <a:r>
              <a:rPr lang="it-IT" sz="2400" dirty="0">
                <a:solidFill>
                  <a:schemeClr val="bg1"/>
                </a:solidFill>
              </a:rPr>
              <a:t>…)</a:t>
            </a:r>
          </a:p>
          <a:p>
            <a:endParaRPr lang="it-IT" sz="2000" dirty="0">
              <a:solidFill>
                <a:schemeClr val="bg1"/>
              </a:solidFill>
            </a:endParaRPr>
          </a:p>
          <a:p>
            <a:pPr marL="285750" indent="-285750">
              <a:buFont typeface="Arial" panose="020B0604020202020204" pitchFamily="34" charset="0"/>
              <a:buChar char="•"/>
            </a:pPr>
            <a:r>
              <a:rPr lang="it-IT" sz="2400" dirty="0">
                <a:solidFill>
                  <a:schemeClr val="bg1"/>
                </a:solidFill>
              </a:rPr>
              <a:t>Nel grande sforzo ecumenico, specie nell’amicizia con </a:t>
            </a:r>
            <a:r>
              <a:rPr lang="it-IT" sz="2400" dirty="0" err="1">
                <a:solidFill>
                  <a:schemeClr val="bg1"/>
                </a:solidFill>
              </a:rPr>
              <a:t>Barth</a:t>
            </a:r>
            <a:r>
              <a:rPr lang="it-IT" sz="2400" dirty="0">
                <a:solidFill>
                  <a:schemeClr val="bg1"/>
                </a:solidFill>
              </a:rPr>
              <a:t> (tema dell’analogia, del cristocentrismo e della grazia)</a:t>
            </a:r>
            <a:br>
              <a:rPr lang="it-IT" sz="2400" dirty="0">
                <a:solidFill>
                  <a:schemeClr val="bg1"/>
                </a:solidFill>
              </a:rPr>
            </a:br>
            <a:endParaRPr lang="it-IT" sz="2000" dirty="0">
              <a:solidFill>
                <a:schemeClr val="bg1"/>
              </a:solidFill>
            </a:endParaRPr>
          </a:p>
          <a:p>
            <a:pPr marL="285750" indent="-285750">
              <a:buFont typeface="Arial" panose="020B0604020202020204" pitchFamily="34" charset="0"/>
              <a:buChar char="•"/>
            </a:pPr>
            <a:r>
              <a:rPr lang="it-IT" sz="2400" dirty="0">
                <a:solidFill>
                  <a:schemeClr val="bg1"/>
                </a:solidFill>
              </a:rPr>
              <a:t>L’incontro con il filosofo tomista e pedagogo G. </a:t>
            </a:r>
            <a:r>
              <a:rPr lang="it-IT" sz="2400" dirty="0" err="1">
                <a:solidFill>
                  <a:schemeClr val="bg1"/>
                </a:solidFill>
              </a:rPr>
              <a:t>Siewerth</a:t>
            </a:r>
            <a:r>
              <a:rPr lang="it-IT" sz="2400" dirty="0">
                <a:solidFill>
                  <a:schemeClr val="bg1"/>
                </a:solidFill>
              </a:rPr>
              <a:t>, la difesa della metafisica dell’essere: l’essere del mondo è interpretato come </a:t>
            </a:r>
            <a:r>
              <a:rPr lang="it-IT" sz="2400" i="1" dirty="0">
                <a:solidFill>
                  <a:schemeClr val="bg1"/>
                </a:solidFill>
              </a:rPr>
              <a:t>l’essere  non-sussistente, come fondamento creativo da cui procede ogni auto-essere, è in immediato contatto con Dio, Puro Essere, è di Dio prima immagine e similitudine</a:t>
            </a:r>
            <a:endParaRPr lang="it-IT" sz="2400" dirty="0">
              <a:solidFill>
                <a:schemeClr val="bg1"/>
              </a:solidFill>
            </a:endParaRPr>
          </a:p>
        </p:txBody>
      </p:sp>
      <p:sp>
        <p:nvSpPr>
          <p:cNvPr id="2" name="Segnaposto numero diapositiva 1">
            <a:extLst>
              <a:ext uri="{FF2B5EF4-FFF2-40B4-BE49-F238E27FC236}">
                <a16:creationId xmlns:a16="http://schemas.microsoft.com/office/drawing/2014/main" id="{53B04A14-D816-2B4B-9609-72EAB88F1219}"/>
              </a:ext>
            </a:extLst>
          </p:cNvPr>
          <p:cNvSpPr>
            <a:spLocks noGrp="1"/>
          </p:cNvSpPr>
          <p:nvPr>
            <p:ph type="sldNum" sz="quarter" idx="12"/>
          </p:nvPr>
        </p:nvSpPr>
        <p:spPr>
          <a:xfrm>
            <a:off x="11463743" y="-342486"/>
            <a:ext cx="1154151" cy="1090789"/>
          </a:xfrm>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1886151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0" name="Titolo 29">
            <a:extLst>
              <a:ext uri="{FF2B5EF4-FFF2-40B4-BE49-F238E27FC236}">
                <a16:creationId xmlns:a16="http://schemas.microsoft.com/office/drawing/2014/main" id="{697C24B9-2EF2-7D40-9214-7B960F91DBDF}"/>
              </a:ext>
            </a:extLst>
          </p:cNvPr>
          <p:cNvSpPr>
            <a:spLocks noGrp="1"/>
          </p:cNvSpPr>
          <p:nvPr>
            <p:ph type="title"/>
          </p:nvPr>
        </p:nvSpPr>
        <p:spPr/>
        <p:txBody>
          <a:bodyPr/>
          <a:lstStyle/>
          <a:p>
            <a:r>
              <a:rPr lang="it-IT" dirty="0"/>
              <a:t>Fonti teologiche… </a:t>
            </a:r>
            <a:r>
              <a:rPr lang="it-IT" sz="2800" dirty="0"/>
              <a:t>molto (troppo!) sintetiche</a:t>
            </a:r>
          </a:p>
        </p:txBody>
      </p:sp>
      <p:pic>
        <p:nvPicPr>
          <p:cNvPr id="40" name="Immagine 39">
            <a:extLst>
              <a:ext uri="{FF2B5EF4-FFF2-40B4-BE49-F238E27FC236}">
                <a16:creationId xmlns:a16="http://schemas.microsoft.com/office/drawing/2014/main" id="{1B6C90C3-CA28-1B45-87FA-4113A8F6C453}"/>
              </a:ext>
            </a:extLst>
          </p:cNvPr>
          <p:cNvPicPr>
            <a:picLocks noChangeAspect="1"/>
          </p:cNvPicPr>
          <p:nvPr/>
        </p:nvPicPr>
        <p:blipFill>
          <a:blip r:embed="rId2">
            <a:alphaModFix amt="18000"/>
          </a:blip>
          <a:stretch>
            <a:fillRect/>
          </a:stretch>
        </p:blipFill>
        <p:spPr>
          <a:xfrm>
            <a:off x="10614891" y="659743"/>
            <a:ext cx="1105219" cy="1338389"/>
          </a:xfrm>
          <a:prstGeom prst="rect">
            <a:avLst/>
          </a:prstGeom>
        </p:spPr>
      </p:pic>
      <p:sp>
        <p:nvSpPr>
          <p:cNvPr id="53" name="CasellaDiTesto 52">
            <a:extLst>
              <a:ext uri="{FF2B5EF4-FFF2-40B4-BE49-F238E27FC236}">
                <a16:creationId xmlns:a16="http://schemas.microsoft.com/office/drawing/2014/main" id="{5DDB6F22-9641-5045-A89F-B4CE0E8299E3}"/>
              </a:ext>
            </a:extLst>
          </p:cNvPr>
          <p:cNvSpPr txBox="1"/>
          <p:nvPr/>
        </p:nvSpPr>
        <p:spPr>
          <a:xfrm>
            <a:off x="415636" y="2175772"/>
            <a:ext cx="11097491" cy="4524315"/>
          </a:xfrm>
          <a:prstGeom prst="rect">
            <a:avLst/>
          </a:prstGeom>
          <a:noFill/>
        </p:spPr>
        <p:txBody>
          <a:bodyPr wrap="square" rtlCol="0">
            <a:spAutoFit/>
          </a:bodyPr>
          <a:lstStyle/>
          <a:p>
            <a:r>
              <a:rPr lang="it-IT" sz="2800" dirty="0">
                <a:solidFill>
                  <a:schemeClr val="bg1"/>
                </a:solidFill>
              </a:rPr>
              <a:t>In  ascolto dell’esperienza mistica di </a:t>
            </a:r>
            <a:r>
              <a:rPr lang="it-IT" sz="2800" dirty="0" err="1">
                <a:solidFill>
                  <a:schemeClr val="bg1"/>
                </a:solidFill>
              </a:rPr>
              <a:t>Adrienne</a:t>
            </a:r>
            <a:r>
              <a:rPr lang="it-IT" sz="2800" dirty="0">
                <a:solidFill>
                  <a:schemeClr val="bg1"/>
                </a:solidFill>
              </a:rPr>
              <a:t> von </a:t>
            </a:r>
            <a:r>
              <a:rPr lang="it-IT" sz="2800" dirty="0" err="1">
                <a:solidFill>
                  <a:schemeClr val="bg1"/>
                </a:solidFill>
              </a:rPr>
              <a:t>Speyr</a:t>
            </a:r>
            <a:r>
              <a:rPr lang="it-IT" sz="2800" dirty="0">
                <a:solidFill>
                  <a:schemeClr val="bg1"/>
                </a:solidFill>
              </a:rPr>
              <a:t>:</a:t>
            </a:r>
          </a:p>
          <a:p>
            <a:endParaRPr lang="it-IT" sz="2800" dirty="0">
              <a:solidFill>
                <a:schemeClr val="bg1"/>
              </a:solidFill>
            </a:endParaRPr>
          </a:p>
          <a:p>
            <a:pPr marL="457200" indent="-457200">
              <a:buFont typeface="Arial" panose="020B0604020202020204" pitchFamily="34" charset="0"/>
              <a:buChar char="•"/>
            </a:pPr>
            <a:r>
              <a:rPr lang="it-IT" sz="2800" dirty="0">
                <a:solidFill>
                  <a:schemeClr val="bg1"/>
                </a:solidFill>
              </a:rPr>
              <a:t>Il trascendentale assoluto dell’amore</a:t>
            </a:r>
          </a:p>
          <a:p>
            <a:endParaRPr lang="it-IT" sz="2800" dirty="0">
              <a:solidFill>
                <a:schemeClr val="bg1"/>
              </a:solidFill>
            </a:endParaRPr>
          </a:p>
          <a:p>
            <a:pPr marL="342900" indent="-342900">
              <a:buFont typeface="Arial" panose="020B0604020202020204" pitchFamily="34" charset="0"/>
              <a:buChar char="•"/>
            </a:pPr>
            <a:r>
              <a:rPr lang="it-IT" sz="2800" dirty="0">
                <a:solidFill>
                  <a:schemeClr val="bg1"/>
                </a:solidFill>
              </a:rPr>
              <a:t>La mistica trinitaria di stampo giovanneo</a:t>
            </a:r>
            <a:br>
              <a:rPr lang="it-IT" sz="2800" dirty="0">
                <a:solidFill>
                  <a:schemeClr val="bg1"/>
                </a:solidFill>
              </a:rPr>
            </a:br>
            <a:endParaRPr lang="it-IT" sz="2800" dirty="0">
              <a:solidFill>
                <a:schemeClr val="bg1"/>
              </a:solidFill>
            </a:endParaRPr>
          </a:p>
          <a:p>
            <a:pPr marL="342900" indent="-342900">
              <a:buFont typeface="Arial" panose="020B0604020202020204" pitchFamily="34" charset="0"/>
              <a:buChar char="•"/>
            </a:pPr>
            <a:r>
              <a:rPr lang="it-IT" sz="2800" dirty="0">
                <a:solidFill>
                  <a:schemeClr val="bg1"/>
                </a:solidFill>
              </a:rPr>
              <a:t>la settimana santa rivissuta, dove Gesù nella </a:t>
            </a:r>
            <a:r>
              <a:rPr lang="it-IT" sz="2800" dirty="0" err="1">
                <a:solidFill>
                  <a:schemeClr val="bg1"/>
                </a:solidFill>
              </a:rPr>
              <a:t>kenosi</a:t>
            </a:r>
            <a:r>
              <a:rPr lang="it-IT" sz="2800" dirty="0">
                <a:solidFill>
                  <a:schemeClr val="bg1"/>
                </a:solidFill>
              </a:rPr>
              <a:t> totale compie la sua missione salvifica</a:t>
            </a:r>
          </a:p>
          <a:p>
            <a:endParaRPr lang="it-IT" sz="2000" i="1" dirty="0">
              <a:solidFill>
                <a:schemeClr val="bg1"/>
              </a:solidFill>
            </a:endParaRPr>
          </a:p>
          <a:p>
            <a:r>
              <a:rPr lang="it-IT" sz="2000" i="1" dirty="0">
                <a:solidFill>
                  <a:schemeClr val="bg1"/>
                </a:solidFill>
              </a:rPr>
              <a:t>Esperienze mistiche che innerveranno la riflessione teologica di von </a:t>
            </a:r>
            <a:r>
              <a:rPr lang="it-IT" sz="2000" i="1" dirty="0" err="1">
                <a:solidFill>
                  <a:schemeClr val="bg1"/>
                </a:solidFill>
              </a:rPr>
              <a:t>Balthasar</a:t>
            </a:r>
            <a:endParaRPr lang="it-IT" sz="2000" i="1" dirty="0">
              <a:solidFill>
                <a:schemeClr val="bg1"/>
              </a:solidFill>
            </a:endParaRPr>
          </a:p>
          <a:p>
            <a:pPr marL="342900" indent="-342900">
              <a:buFont typeface="Arial" panose="020B0604020202020204" pitchFamily="34" charset="0"/>
              <a:buChar char="•"/>
            </a:pPr>
            <a:endParaRPr lang="it-IT" sz="2400" dirty="0">
              <a:solidFill>
                <a:schemeClr val="bg1"/>
              </a:solidFill>
            </a:endParaRPr>
          </a:p>
        </p:txBody>
      </p:sp>
      <p:sp>
        <p:nvSpPr>
          <p:cNvPr id="2" name="Segnaposto numero diapositiva 1">
            <a:extLst>
              <a:ext uri="{FF2B5EF4-FFF2-40B4-BE49-F238E27FC236}">
                <a16:creationId xmlns:a16="http://schemas.microsoft.com/office/drawing/2014/main" id="{5BC605EC-41D6-A445-9545-FA5F7534B9EE}"/>
              </a:ext>
            </a:extLst>
          </p:cNvPr>
          <p:cNvSpPr>
            <a:spLocks noGrp="1"/>
          </p:cNvSpPr>
          <p:nvPr>
            <p:ph type="sldNum" sz="quarter" idx="12"/>
          </p:nvPr>
        </p:nvSpPr>
        <p:spPr>
          <a:xfrm>
            <a:off x="11463743" y="-332478"/>
            <a:ext cx="1154151" cy="1090789"/>
          </a:xfrm>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1899844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pic>
        <p:nvPicPr>
          <p:cNvPr id="40" name="Immagine 39">
            <a:extLst>
              <a:ext uri="{FF2B5EF4-FFF2-40B4-BE49-F238E27FC236}">
                <a16:creationId xmlns:a16="http://schemas.microsoft.com/office/drawing/2014/main" id="{1B6C90C3-CA28-1B45-87FA-4113A8F6C453}"/>
              </a:ext>
            </a:extLst>
          </p:cNvPr>
          <p:cNvPicPr>
            <a:picLocks noChangeAspect="1"/>
          </p:cNvPicPr>
          <p:nvPr/>
        </p:nvPicPr>
        <p:blipFill>
          <a:blip r:embed="rId2">
            <a:alphaModFix amt="18000"/>
          </a:blip>
          <a:stretch>
            <a:fillRect/>
          </a:stretch>
        </p:blipFill>
        <p:spPr>
          <a:xfrm>
            <a:off x="10614891" y="659743"/>
            <a:ext cx="1105219" cy="1338389"/>
          </a:xfrm>
          <a:prstGeom prst="rect">
            <a:avLst/>
          </a:prstGeom>
        </p:spPr>
      </p:pic>
      <p:sp>
        <p:nvSpPr>
          <p:cNvPr id="7" name="CasellaDiTesto 6">
            <a:extLst>
              <a:ext uri="{FF2B5EF4-FFF2-40B4-BE49-F238E27FC236}">
                <a16:creationId xmlns:a16="http://schemas.microsoft.com/office/drawing/2014/main" id="{6D93A046-FE1C-B342-937F-B2D22268EC91}"/>
              </a:ext>
            </a:extLst>
          </p:cNvPr>
          <p:cNvSpPr txBox="1"/>
          <p:nvPr/>
        </p:nvSpPr>
        <p:spPr>
          <a:xfrm>
            <a:off x="1292255" y="2368104"/>
            <a:ext cx="3618413" cy="461665"/>
          </a:xfrm>
          <a:prstGeom prst="rect">
            <a:avLst/>
          </a:prstGeom>
          <a:noFill/>
        </p:spPr>
        <p:txBody>
          <a:bodyPr wrap="square" rtlCol="0">
            <a:spAutoFit/>
          </a:bodyPr>
          <a:lstStyle/>
          <a:p>
            <a:endParaRPr lang="it-IT" sz="2400" dirty="0">
              <a:solidFill>
                <a:schemeClr val="bg1"/>
              </a:solidFill>
            </a:endParaRPr>
          </a:p>
        </p:txBody>
      </p:sp>
      <p:sp>
        <p:nvSpPr>
          <p:cNvPr id="6" name="Titolo 5">
            <a:extLst>
              <a:ext uri="{FF2B5EF4-FFF2-40B4-BE49-F238E27FC236}">
                <a16:creationId xmlns:a16="http://schemas.microsoft.com/office/drawing/2014/main" id="{4C5D0178-F511-FA40-9391-CDB1CD10DA42}"/>
              </a:ext>
            </a:extLst>
          </p:cNvPr>
          <p:cNvSpPr>
            <a:spLocks noGrp="1"/>
          </p:cNvSpPr>
          <p:nvPr>
            <p:ph type="title"/>
          </p:nvPr>
        </p:nvSpPr>
        <p:spPr/>
        <p:txBody>
          <a:bodyPr/>
          <a:lstStyle/>
          <a:p>
            <a:r>
              <a:rPr lang="it-IT" dirty="0"/>
              <a:t>L’intuizione…</a:t>
            </a:r>
          </a:p>
        </p:txBody>
      </p:sp>
      <p:sp>
        <p:nvSpPr>
          <p:cNvPr id="8" name="Segnaposto contenuto 7">
            <a:extLst>
              <a:ext uri="{FF2B5EF4-FFF2-40B4-BE49-F238E27FC236}">
                <a16:creationId xmlns:a16="http://schemas.microsoft.com/office/drawing/2014/main" id="{3D04006C-FE2F-154D-8B56-80DD29CECF06}"/>
              </a:ext>
            </a:extLst>
          </p:cNvPr>
          <p:cNvSpPr>
            <a:spLocks noGrp="1"/>
          </p:cNvSpPr>
          <p:nvPr>
            <p:ph idx="1"/>
          </p:nvPr>
        </p:nvSpPr>
        <p:spPr>
          <a:xfrm>
            <a:off x="166255" y="1998132"/>
            <a:ext cx="11201400" cy="4859868"/>
          </a:xfrm>
        </p:spPr>
        <p:txBody>
          <a:bodyPr>
            <a:noAutofit/>
          </a:bodyPr>
          <a:lstStyle/>
          <a:p>
            <a:pPr marL="0" indent="0" algn="just">
              <a:spcBef>
                <a:spcPts val="1600"/>
              </a:spcBef>
              <a:buNone/>
            </a:pPr>
            <a:r>
              <a:rPr lang="it-IT" sz="2200" dirty="0">
                <a:solidFill>
                  <a:schemeClr val="bg1"/>
                </a:solidFill>
              </a:rPr>
              <a:t>La maggior parte dei pensatori rivolgono l'attenzione anzitutto alla ricerca personale di un senso spirituale dell'esistenza, che alla fine è una ricerca di Dio… </a:t>
            </a:r>
            <a:br>
              <a:rPr lang="it-IT" sz="2200" dirty="0">
                <a:solidFill>
                  <a:schemeClr val="bg1"/>
                </a:solidFill>
              </a:rPr>
            </a:br>
            <a:r>
              <a:rPr lang="it-IT" sz="2200" dirty="0" err="1">
                <a:solidFill>
                  <a:schemeClr val="bg1"/>
                </a:solidFill>
              </a:rPr>
              <a:t>Balthasar</a:t>
            </a:r>
            <a:r>
              <a:rPr lang="it-IT" sz="2200" dirty="0">
                <a:solidFill>
                  <a:schemeClr val="bg1"/>
                </a:solidFill>
              </a:rPr>
              <a:t> pensa che una simile impostazione trascuri l'essenziale della fede cristiana: </a:t>
            </a:r>
            <a:r>
              <a:rPr lang="it-IT" sz="2200" b="1" dirty="0">
                <a:solidFill>
                  <a:schemeClr val="bg1"/>
                </a:solidFill>
              </a:rPr>
              <a:t>perché partire dalla nostra ricerca del divino quando Dio stesso ci ha parlato</a:t>
            </a:r>
            <a:r>
              <a:rPr lang="it-IT" sz="2200" dirty="0">
                <a:solidFill>
                  <a:schemeClr val="bg1"/>
                </a:solidFill>
              </a:rPr>
              <a:t>? Perché dare tanto spazio alle nostre aspirazioni quando Dio desidera salvarci, e Io ha mostrato in Cristo? </a:t>
            </a:r>
          </a:p>
          <a:p>
            <a:pPr marL="0" indent="0" algn="just">
              <a:spcBef>
                <a:spcPts val="1600"/>
              </a:spcBef>
              <a:buNone/>
            </a:pPr>
            <a:r>
              <a:rPr lang="it-IT" sz="2200" dirty="0">
                <a:solidFill>
                  <a:schemeClr val="bg1"/>
                </a:solidFill>
              </a:rPr>
              <a:t>Riservare alla ricerca umana il posto d'onore rischia di distrarci dalla realtà senza paragoni della rivelazione, che riguarda meno le necessità umane e più l'agire divino.</a:t>
            </a:r>
          </a:p>
          <a:p>
            <a:pPr marL="0" indent="0" algn="just">
              <a:spcBef>
                <a:spcPts val="1600"/>
              </a:spcBef>
              <a:buNone/>
            </a:pPr>
            <a:r>
              <a:rPr lang="it-IT" sz="2200" dirty="0">
                <a:solidFill>
                  <a:schemeClr val="bg1"/>
                </a:solidFill>
              </a:rPr>
              <a:t>Di conseguenza, </a:t>
            </a:r>
            <a:r>
              <a:rPr lang="it-IT" sz="2200" dirty="0" err="1">
                <a:solidFill>
                  <a:schemeClr val="bg1"/>
                </a:solidFill>
              </a:rPr>
              <a:t>Balthasar</a:t>
            </a:r>
            <a:r>
              <a:rPr lang="it-IT" sz="2200" dirty="0">
                <a:solidFill>
                  <a:schemeClr val="bg1"/>
                </a:solidFill>
              </a:rPr>
              <a:t> mette </a:t>
            </a:r>
            <a:r>
              <a:rPr lang="it-IT" sz="2200" b="1" dirty="0">
                <a:solidFill>
                  <a:schemeClr val="bg1"/>
                </a:solidFill>
              </a:rPr>
              <a:t>al primo posto lo splendore dell'amore che ha preso corpo in Gesù</a:t>
            </a:r>
            <a:r>
              <a:rPr lang="it-IT" sz="2200" dirty="0">
                <a:solidFill>
                  <a:schemeClr val="bg1"/>
                </a:solidFill>
              </a:rPr>
              <a:t>. Riconoscere questo permette di scorgere il balenare di una `gloria' che fa impallidire qualunque impostazione 'antropologica'. L'incontro con l'amore che si è fatto conoscere in Cristo rivoluziona il programma della fede e ci proietta al di là dei consueti discorsi sulla 'credibilità': «Il vero amore è sempre incomprensibile, e solo così è gratuito» (LA, p. 44).</a:t>
            </a:r>
          </a:p>
        </p:txBody>
      </p:sp>
      <p:sp>
        <p:nvSpPr>
          <p:cNvPr id="9" name="Segnaposto numero diapositiva 8">
            <a:extLst>
              <a:ext uri="{FF2B5EF4-FFF2-40B4-BE49-F238E27FC236}">
                <a16:creationId xmlns:a16="http://schemas.microsoft.com/office/drawing/2014/main" id="{0391D8BE-E407-524D-B7C4-466626C060DB}"/>
              </a:ext>
            </a:extLst>
          </p:cNvPr>
          <p:cNvSpPr>
            <a:spLocks noGrp="1"/>
          </p:cNvSpPr>
          <p:nvPr>
            <p:ph type="sldNum" sz="quarter" idx="12"/>
          </p:nvPr>
        </p:nvSpPr>
        <p:spPr>
          <a:xfrm>
            <a:off x="11312137" y="-260600"/>
            <a:ext cx="1154151" cy="1090789"/>
          </a:xfrm>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1205117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pic>
        <p:nvPicPr>
          <p:cNvPr id="40" name="Immagine 39">
            <a:extLst>
              <a:ext uri="{FF2B5EF4-FFF2-40B4-BE49-F238E27FC236}">
                <a16:creationId xmlns:a16="http://schemas.microsoft.com/office/drawing/2014/main" id="{1B6C90C3-CA28-1B45-87FA-4113A8F6C453}"/>
              </a:ext>
            </a:extLst>
          </p:cNvPr>
          <p:cNvPicPr>
            <a:picLocks noChangeAspect="1"/>
          </p:cNvPicPr>
          <p:nvPr/>
        </p:nvPicPr>
        <p:blipFill>
          <a:blip r:embed="rId3">
            <a:alphaModFix amt="18000"/>
          </a:blip>
          <a:stretch>
            <a:fillRect/>
          </a:stretch>
        </p:blipFill>
        <p:spPr>
          <a:xfrm>
            <a:off x="10614891" y="659743"/>
            <a:ext cx="1105219" cy="1338389"/>
          </a:xfrm>
          <a:prstGeom prst="rect">
            <a:avLst/>
          </a:prstGeom>
        </p:spPr>
      </p:pic>
      <p:sp>
        <p:nvSpPr>
          <p:cNvPr id="7" name="CasellaDiTesto 6">
            <a:extLst>
              <a:ext uri="{FF2B5EF4-FFF2-40B4-BE49-F238E27FC236}">
                <a16:creationId xmlns:a16="http://schemas.microsoft.com/office/drawing/2014/main" id="{6D93A046-FE1C-B342-937F-B2D22268EC91}"/>
              </a:ext>
            </a:extLst>
          </p:cNvPr>
          <p:cNvSpPr txBox="1"/>
          <p:nvPr/>
        </p:nvSpPr>
        <p:spPr>
          <a:xfrm>
            <a:off x="1292255" y="2368104"/>
            <a:ext cx="3618413" cy="461665"/>
          </a:xfrm>
          <a:prstGeom prst="rect">
            <a:avLst/>
          </a:prstGeom>
          <a:noFill/>
        </p:spPr>
        <p:txBody>
          <a:bodyPr wrap="square" rtlCol="0">
            <a:spAutoFit/>
          </a:bodyPr>
          <a:lstStyle/>
          <a:p>
            <a:endParaRPr lang="it-IT" sz="2400" dirty="0">
              <a:solidFill>
                <a:schemeClr val="bg1"/>
              </a:solidFill>
            </a:endParaRPr>
          </a:p>
        </p:txBody>
      </p:sp>
      <p:sp>
        <p:nvSpPr>
          <p:cNvPr id="6" name="Titolo 5">
            <a:extLst>
              <a:ext uri="{FF2B5EF4-FFF2-40B4-BE49-F238E27FC236}">
                <a16:creationId xmlns:a16="http://schemas.microsoft.com/office/drawing/2014/main" id="{4C5D0178-F511-FA40-9391-CDB1CD10DA42}"/>
              </a:ext>
            </a:extLst>
          </p:cNvPr>
          <p:cNvSpPr>
            <a:spLocks noGrp="1"/>
          </p:cNvSpPr>
          <p:nvPr>
            <p:ph type="title"/>
          </p:nvPr>
        </p:nvSpPr>
        <p:spPr/>
        <p:txBody>
          <a:bodyPr/>
          <a:lstStyle/>
          <a:p>
            <a:r>
              <a:rPr lang="it-IT" dirty="0"/>
              <a:t>L’intuizione…</a:t>
            </a:r>
          </a:p>
        </p:txBody>
      </p:sp>
      <p:sp>
        <p:nvSpPr>
          <p:cNvPr id="8" name="Segnaposto contenuto 7">
            <a:extLst>
              <a:ext uri="{FF2B5EF4-FFF2-40B4-BE49-F238E27FC236}">
                <a16:creationId xmlns:a16="http://schemas.microsoft.com/office/drawing/2014/main" id="{3D04006C-FE2F-154D-8B56-80DD29CECF06}"/>
              </a:ext>
            </a:extLst>
          </p:cNvPr>
          <p:cNvSpPr>
            <a:spLocks noGrp="1"/>
          </p:cNvSpPr>
          <p:nvPr>
            <p:ph idx="1"/>
          </p:nvPr>
        </p:nvSpPr>
        <p:spPr>
          <a:xfrm>
            <a:off x="166255" y="1998132"/>
            <a:ext cx="11201400" cy="4859868"/>
          </a:xfrm>
        </p:spPr>
        <p:txBody>
          <a:bodyPr>
            <a:noAutofit/>
          </a:bodyPr>
          <a:lstStyle/>
          <a:p>
            <a:pPr marL="0" indent="0" algn="just">
              <a:spcBef>
                <a:spcPts val="1600"/>
              </a:spcBef>
              <a:buNone/>
            </a:pPr>
            <a:r>
              <a:rPr lang="it-IT" sz="2200" dirty="0">
                <a:solidFill>
                  <a:schemeClr val="bg1"/>
                </a:solidFill>
              </a:rPr>
              <a:t>La sua tesi sull'«apocalisse dell'anima tedesca» </a:t>
            </a:r>
            <a:r>
              <a:rPr lang="it-IT" sz="2200" dirty="0" err="1">
                <a:solidFill>
                  <a:schemeClr val="bg1"/>
                </a:solidFill>
              </a:rPr>
              <a:t>hal'obiettivo</a:t>
            </a:r>
            <a:r>
              <a:rPr lang="it-IT" sz="2200" dirty="0">
                <a:solidFill>
                  <a:schemeClr val="bg1"/>
                </a:solidFill>
              </a:rPr>
              <a:t> di riconoscere un'implicita presenza di Cristo nelle opere letterarie. Questa fase iniziale del suo pensiero metteva in forte risalto la coscienza individuale, tuttavia egli abbandonò tale impostazione dopo la conversione spirituale.</a:t>
            </a:r>
            <a:r>
              <a:rPr lang="it-IT" sz="2300" dirty="0">
                <a:solidFill>
                  <a:schemeClr val="bg1"/>
                </a:solidFill>
              </a:rPr>
              <a:t> </a:t>
            </a:r>
          </a:p>
          <a:p>
            <a:pPr marL="0" indent="0" algn="just">
              <a:spcBef>
                <a:spcPts val="1600"/>
              </a:spcBef>
              <a:buNone/>
            </a:pPr>
            <a:r>
              <a:rPr lang="it-IT" sz="2300" dirty="0">
                <a:solidFill>
                  <a:schemeClr val="bg1"/>
                </a:solidFill>
              </a:rPr>
              <a:t>Durante un ritiro spirituale </a:t>
            </a:r>
            <a:r>
              <a:rPr lang="it-IT" sz="2300" b="1" dirty="0">
                <a:solidFill>
                  <a:schemeClr val="bg1"/>
                </a:solidFill>
              </a:rPr>
              <a:t>egli prese coscienza dell'assoluta 'oggettività' di Cristo e da quel momento cominciò a diffidare di qualunque forma di soggettività nel campo della religione</a:t>
            </a:r>
            <a:r>
              <a:rPr lang="it-IT" sz="2300" dirty="0">
                <a:solidFill>
                  <a:schemeClr val="bg1"/>
                </a:solidFill>
              </a:rPr>
              <a:t>. Accortosi di avere lui stesso una certa inclinazione all'impostazione soggettiva, arrivò a convincersi dei suoi limiti, e la fede, dal suo nuovo punto di vista, prese soprattutto il significato di </a:t>
            </a:r>
            <a:r>
              <a:rPr lang="it-IT" sz="2300" b="1" dirty="0">
                <a:solidFill>
                  <a:schemeClr val="bg1"/>
                </a:solidFill>
              </a:rPr>
              <a:t>«fare spazio al dono divino»</a:t>
            </a:r>
            <a:r>
              <a:rPr lang="it-IT" sz="2300" dirty="0">
                <a:solidFill>
                  <a:schemeClr val="bg1"/>
                </a:solidFill>
              </a:rPr>
              <a:t>. </a:t>
            </a:r>
          </a:p>
          <a:p>
            <a:pPr marL="0" indent="0" algn="just">
              <a:spcBef>
                <a:spcPts val="1600"/>
              </a:spcBef>
              <a:buNone/>
            </a:pPr>
            <a:r>
              <a:rPr lang="it-IT" sz="2200" dirty="0">
                <a:solidFill>
                  <a:schemeClr val="bg1"/>
                </a:solidFill>
              </a:rPr>
              <a:t>In un testo scritto in tarda età, </a:t>
            </a:r>
            <a:r>
              <a:rPr lang="it-IT" sz="2200" dirty="0" err="1">
                <a:solidFill>
                  <a:schemeClr val="bg1"/>
                </a:solidFill>
              </a:rPr>
              <a:t>Balthasar</a:t>
            </a:r>
            <a:r>
              <a:rPr lang="it-IT" sz="2200" dirty="0">
                <a:solidFill>
                  <a:schemeClr val="bg1"/>
                </a:solidFill>
              </a:rPr>
              <a:t> riassume così la tendenza da lui coerentemente seguita per il resto della vita: </a:t>
            </a:r>
            <a:r>
              <a:rPr lang="it-IT" sz="2200" b="1" dirty="0">
                <a:solidFill>
                  <a:schemeClr val="bg1"/>
                </a:solidFill>
              </a:rPr>
              <a:t>«Non cominciamo riflettendo su noi stessi, ma rispondendo al fatto di esser stati interpellati e chiamati da questo miracolo divino»</a:t>
            </a:r>
          </a:p>
        </p:txBody>
      </p:sp>
      <p:sp>
        <p:nvSpPr>
          <p:cNvPr id="2" name="Segnaposto numero diapositiva 1">
            <a:extLst>
              <a:ext uri="{FF2B5EF4-FFF2-40B4-BE49-F238E27FC236}">
                <a16:creationId xmlns:a16="http://schemas.microsoft.com/office/drawing/2014/main" id="{8FD12E6A-1F09-724C-8105-AD942F0D63C2}"/>
              </a:ext>
            </a:extLst>
          </p:cNvPr>
          <p:cNvSpPr>
            <a:spLocks noGrp="1"/>
          </p:cNvSpPr>
          <p:nvPr>
            <p:ph type="sldNum" sz="quarter" idx="12"/>
          </p:nvPr>
        </p:nvSpPr>
        <p:spPr>
          <a:xfrm>
            <a:off x="11367655" y="-213094"/>
            <a:ext cx="990655" cy="1184273"/>
          </a:xfrm>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2141433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D93A046-FE1C-B342-937F-B2D22268EC91}"/>
              </a:ext>
            </a:extLst>
          </p:cNvPr>
          <p:cNvSpPr txBox="1"/>
          <p:nvPr/>
        </p:nvSpPr>
        <p:spPr>
          <a:xfrm>
            <a:off x="1292255" y="2368104"/>
            <a:ext cx="3618413" cy="461665"/>
          </a:xfrm>
          <a:prstGeom prst="rect">
            <a:avLst/>
          </a:prstGeom>
          <a:noFill/>
        </p:spPr>
        <p:txBody>
          <a:bodyPr wrap="square" rtlCol="0">
            <a:spAutoFit/>
          </a:bodyPr>
          <a:lstStyle/>
          <a:p>
            <a:endParaRPr lang="it-IT" sz="2400" dirty="0">
              <a:solidFill>
                <a:schemeClr val="bg1"/>
              </a:solidFill>
            </a:endParaRPr>
          </a:p>
        </p:txBody>
      </p:sp>
      <p:sp>
        <p:nvSpPr>
          <p:cNvPr id="6" name="Titolo 5">
            <a:extLst>
              <a:ext uri="{FF2B5EF4-FFF2-40B4-BE49-F238E27FC236}">
                <a16:creationId xmlns:a16="http://schemas.microsoft.com/office/drawing/2014/main" id="{4C5D0178-F511-FA40-9391-CDB1CD10DA42}"/>
              </a:ext>
            </a:extLst>
          </p:cNvPr>
          <p:cNvSpPr>
            <a:spLocks noGrp="1"/>
          </p:cNvSpPr>
          <p:nvPr>
            <p:ph type="title"/>
          </p:nvPr>
        </p:nvSpPr>
        <p:spPr/>
        <p:txBody>
          <a:bodyPr/>
          <a:lstStyle/>
          <a:p>
            <a:r>
              <a:rPr lang="it-IT" dirty="0"/>
              <a:t>piano dell’opera… </a:t>
            </a:r>
            <a:r>
              <a:rPr lang="it-IT" sz="4000" dirty="0"/>
              <a:t>Gloria</a:t>
            </a:r>
          </a:p>
        </p:txBody>
      </p:sp>
      <p:sp>
        <p:nvSpPr>
          <p:cNvPr id="8" name="Segnaposto contenuto 7">
            <a:extLst>
              <a:ext uri="{FF2B5EF4-FFF2-40B4-BE49-F238E27FC236}">
                <a16:creationId xmlns:a16="http://schemas.microsoft.com/office/drawing/2014/main" id="{3D04006C-FE2F-154D-8B56-80DD29CECF06}"/>
              </a:ext>
            </a:extLst>
          </p:cNvPr>
          <p:cNvSpPr>
            <a:spLocks noGrp="1"/>
          </p:cNvSpPr>
          <p:nvPr>
            <p:ph idx="1"/>
          </p:nvPr>
        </p:nvSpPr>
        <p:spPr>
          <a:xfrm>
            <a:off x="166255" y="1998133"/>
            <a:ext cx="9610740" cy="2910752"/>
          </a:xfrm>
        </p:spPr>
        <p:txBody>
          <a:bodyPr>
            <a:noAutofit/>
          </a:bodyPr>
          <a:lstStyle/>
          <a:p>
            <a:pPr marL="0" indent="0" algn="just">
              <a:spcBef>
                <a:spcPts val="1600"/>
              </a:spcBef>
              <a:spcAft>
                <a:spcPts val="1200"/>
              </a:spcAft>
              <a:buNone/>
            </a:pPr>
            <a:r>
              <a:rPr lang="it-IT" sz="2200" dirty="0">
                <a:solidFill>
                  <a:schemeClr val="bg1"/>
                </a:solidFill>
              </a:rPr>
              <a:t>Prendendo le distanze dall'intellettualismo della tradizione scolastica, </a:t>
            </a:r>
            <a:r>
              <a:rPr lang="it-IT" sz="2200" dirty="0" err="1">
                <a:solidFill>
                  <a:schemeClr val="bg1"/>
                </a:solidFill>
              </a:rPr>
              <a:t>Balthasar</a:t>
            </a:r>
            <a:r>
              <a:rPr lang="it-IT" sz="2200" dirty="0">
                <a:solidFill>
                  <a:schemeClr val="bg1"/>
                </a:solidFill>
              </a:rPr>
              <a:t> si rivolge all'estetica, o meglio all'esperienza sovrabbondante della bellezza, quale modello del riconoscimento dell'amore di Dio in Cristo.</a:t>
            </a:r>
            <a:endParaRPr lang="it-IT" sz="2200" b="1" dirty="0">
              <a:solidFill>
                <a:schemeClr val="bg1"/>
              </a:solidFill>
            </a:endParaRPr>
          </a:p>
          <a:p>
            <a:pPr marL="0" indent="0" algn="just">
              <a:spcBef>
                <a:spcPts val="1600"/>
              </a:spcBef>
              <a:spcAft>
                <a:spcPts val="1200"/>
              </a:spcAft>
              <a:buNone/>
            </a:pPr>
            <a:r>
              <a:rPr lang="it-IT" sz="2200" dirty="0">
                <a:solidFill>
                  <a:schemeClr val="bg1"/>
                </a:solidFill>
              </a:rPr>
              <a:t>Siamo rapiti da noi stessi per effetto di ciò che scorgiamo in Cristo, dove «luce interiore e forma esteriore» (GL, VII, p. 315) si incontrano generando quel singolare splendore cui la tradizione ha dato il nome di «gloria».</a:t>
            </a:r>
          </a:p>
        </p:txBody>
      </p:sp>
      <p:sp>
        <p:nvSpPr>
          <p:cNvPr id="2" name="Segnaposto numero diapositiva 1">
            <a:extLst>
              <a:ext uri="{FF2B5EF4-FFF2-40B4-BE49-F238E27FC236}">
                <a16:creationId xmlns:a16="http://schemas.microsoft.com/office/drawing/2014/main" id="{8FD12E6A-1F09-724C-8105-AD942F0D63C2}"/>
              </a:ext>
            </a:extLst>
          </p:cNvPr>
          <p:cNvSpPr>
            <a:spLocks noGrp="1"/>
          </p:cNvSpPr>
          <p:nvPr>
            <p:ph type="sldNum" sz="quarter" idx="12"/>
          </p:nvPr>
        </p:nvSpPr>
        <p:spPr>
          <a:xfrm>
            <a:off x="11367655" y="-213094"/>
            <a:ext cx="990655" cy="1184273"/>
          </a:xfrm>
        </p:spPr>
        <p:txBody>
          <a:bodyPr/>
          <a:lstStyle/>
          <a:p>
            <a:fld id="{6D22F896-40B5-4ADD-8801-0D06FADFA095}" type="slidenum">
              <a:rPr lang="en-US" smtClean="0"/>
              <a:t>15</a:t>
            </a:fld>
            <a:endParaRPr lang="en-US" dirty="0"/>
          </a:p>
        </p:txBody>
      </p:sp>
      <p:pic>
        <p:nvPicPr>
          <p:cNvPr id="4" name="Immagine 3">
            <a:extLst>
              <a:ext uri="{FF2B5EF4-FFF2-40B4-BE49-F238E27FC236}">
                <a16:creationId xmlns:a16="http://schemas.microsoft.com/office/drawing/2014/main" id="{063917C7-8759-D94A-B5A3-06A894AE5215}"/>
              </a:ext>
            </a:extLst>
          </p:cNvPr>
          <p:cNvPicPr>
            <a:picLocks noChangeAspect="1"/>
          </p:cNvPicPr>
          <p:nvPr/>
        </p:nvPicPr>
        <p:blipFill>
          <a:blip r:embed="rId3"/>
          <a:stretch>
            <a:fillRect/>
          </a:stretch>
        </p:blipFill>
        <p:spPr>
          <a:xfrm>
            <a:off x="9776995" y="558353"/>
            <a:ext cx="2415005" cy="3869713"/>
          </a:xfrm>
          <a:prstGeom prst="rect">
            <a:avLst/>
          </a:prstGeom>
        </p:spPr>
      </p:pic>
      <p:sp>
        <p:nvSpPr>
          <p:cNvPr id="5" name="CasellaDiTesto 4">
            <a:extLst>
              <a:ext uri="{FF2B5EF4-FFF2-40B4-BE49-F238E27FC236}">
                <a16:creationId xmlns:a16="http://schemas.microsoft.com/office/drawing/2014/main" id="{952CEF78-C988-7841-9933-1548C88E0E08}"/>
              </a:ext>
            </a:extLst>
          </p:cNvPr>
          <p:cNvSpPr txBox="1"/>
          <p:nvPr/>
        </p:nvSpPr>
        <p:spPr>
          <a:xfrm>
            <a:off x="166255" y="5037221"/>
            <a:ext cx="11839074" cy="2062103"/>
          </a:xfrm>
          <a:prstGeom prst="rect">
            <a:avLst/>
          </a:prstGeom>
          <a:noFill/>
        </p:spPr>
        <p:txBody>
          <a:bodyPr wrap="square" rtlCol="0">
            <a:spAutoFit/>
          </a:bodyPr>
          <a:lstStyle/>
          <a:p>
            <a:pPr algn="just"/>
            <a:r>
              <a:rPr lang="it-IT" sz="2200" dirty="0">
                <a:solidFill>
                  <a:schemeClr val="bg1"/>
                </a:solidFill>
              </a:rPr>
              <a:t>Nella loro accezione secolare, bellezza e gloria sono spesso associate all'imponenza, al potere e perfino allo sfarzo, ma in Cristo crocifisso tutto cambia tono. Se c'è maestà, è senza potere e vulnerabile. «Lo sconfinato amore di Dio» è sia «povero» sia «senza potere» (GL, VII, p. 352), e se ha potenza, questa non ha niente a che fare con la nostra usuale logica del controllo o del dominio.</a:t>
            </a:r>
            <a:endParaRPr lang="it-IT" sz="2200" b="1" dirty="0">
              <a:solidFill>
                <a:schemeClr val="bg1"/>
              </a:solidFill>
            </a:endParaRPr>
          </a:p>
          <a:p>
            <a:endParaRPr lang="it-IT" dirty="0"/>
          </a:p>
        </p:txBody>
      </p:sp>
    </p:spTree>
    <p:extLst>
      <p:ext uri="{BB962C8B-B14F-4D97-AF65-F5344CB8AC3E}">
        <p14:creationId xmlns:p14="http://schemas.microsoft.com/office/powerpoint/2010/main" val="316268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D93A046-FE1C-B342-937F-B2D22268EC91}"/>
              </a:ext>
            </a:extLst>
          </p:cNvPr>
          <p:cNvSpPr txBox="1"/>
          <p:nvPr/>
        </p:nvSpPr>
        <p:spPr>
          <a:xfrm>
            <a:off x="1292255" y="2368104"/>
            <a:ext cx="3618413" cy="461665"/>
          </a:xfrm>
          <a:prstGeom prst="rect">
            <a:avLst/>
          </a:prstGeom>
          <a:noFill/>
        </p:spPr>
        <p:txBody>
          <a:bodyPr wrap="square" rtlCol="0">
            <a:spAutoFit/>
          </a:bodyPr>
          <a:lstStyle/>
          <a:p>
            <a:endParaRPr lang="it-IT" sz="2400" dirty="0">
              <a:solidFill>
                <a:schemeClr val="bg1"/>
              </a:solidFill>
            </a:endParaRPr>
          </a:p>
        </p:txBody>
      </p:sp>
      <p:sp>
        <p:nvSpPr>
          <p:cNvPr id="6" name="Titolo 5">
            <a:extLst>
              <a:ext uri="{FF2B5EF4-FFF2-40B4-BE49-F238E27FC236}">
                <a16:creationId xmlns:a16="http://schemas.microsoft.com/office/drawing/2014/main" id="{4C5D0178-F511-FA40-9391-CDB1CD10DA42}"/>
              </a:ext>
            </a:extLst>
          </p:cNvPr>
          <p:cNvSpPr>
            <a:spLocks noGrp="1"/>
          </p:cNvSpPr>
          <p:nvPr>
            <p:ph type="title"/>
          </p:nvPr>
        </p:nvSpPr>
        <p:spPr/>
        <p:txBody>
          <a:bodyPr/>
          <a:lstStyle/>
          <a:p>
            <a:r>
              <a:rPr lang="it-IT" dirty="0"/>
              <a:t>piano dell’opera… </a:t>
            </a:r>
            <a:r>
              <a:rPr lang="it-IT" sz="4000" i="1" dirty="0" err="1"/>
              <a:t>Teo</a:t>
            </a:r>
            <a:r>
              <a:rPr lang="it-IT" sz="4000" dirty="0" err="1"/>
              <a:t>DRAMMATICA</a:t>
            </a:r>
            <a:endParaRPr lang="it-IT" sz="4000" dirty="0"/>
          </a:p>
        </p:txBody>
      </p:sp>
      <p:sp>
        <p:nvSpPr>
          <p:cNvPr id="8" name="Segnaposto contenuto 7">
            <a:extLst>
              <a:ext uri="{FF2B5EF4-FFF2-40B4-BE49-F238E27FC236}">
                <a16:creationId xmlns:a16="http://schemas.microsoft.com/office/drawing/2014/main" id="{3D04006C-FE2F-154D-8B56-80DD29CECF06}"/>
              </a:ext>
            </a:extLst>
          </p:cNvPr>
          <p:cNvSpPr>
            <a:spLocks noGrp="1"/>
          </p:cNvSpPr>
          <p:nvPr>
            <p:ph idx="1"/>
          </p:nvPr>
        </p:nvSpPr>
        <p:spPr>
          <a:xfrm>
            <a:off x="166254" y="1998133"/>
            <a:ext cx="9444431" cy="2108646"/>
          </a:xfrm>
        </p:spPr>
        <p:txBody>
          <a:bodyPr>
            <a:noAutofit/>
          </a:bodyPr>
          <a:lstStyle/>
          <a:p>
            <a:pPr marL="0" indent="0" algn="just">
              <a:spcBef>
                <a:spcPts val="1600"/>
              </a:spcBef>
              <a:spcAft>
                <a:spcPts val="1200"/>
              </a:spcAft>
              <a:buNone/>
            </a:pPr>
            <a:r>
              <a:rPr lang="it-IT" sz="2300" dirty="0">
                <a:solidFill>
                  <a:schemeClr val="bg1"/>
                </a:solidFill>
              </a:rPr>
              <a:t>L'analogia del teatro per riflettere sulla dimensione drammatica dell'esistenza cristiana. La meraviglia nata dall'incontro iniziale con la bellezza lascia qui il posto al combattimento della discepolanza.</a:t>
            </a:r>
          </a:p>
          <a:p>
            <a:pPr marL="0" indent="0" algn="just">
              <a:spcBef>
                <a:spcPts val="1600"/>
              </a:spcBef>
              <a:spcAft>
                <a:spcPts val="1200"/>
              </a:spcAft>
              <a:buNone/>
            </a:pPr>
            <a:r>
              <a:rPr lang="it-IT" sz="2300" dirty="0">
                <a:solidFill>
                  <a:schemeClr val="bg1"/>
                </a:solidFill>
              </a:rPr>
              <a:t>La fede non è mai solo una fonte di gioia estetica: diventa un campo di battaglia tra il mio cuore non convertito e ciò che Cristo spera per me.</a:t>
            </a:r>
          </a:p>
        </p:txBody>
      </p:sp>
      <p:sp>
        <p:nvSpPr>
          <p:cNvPr id="2" name="Segnaposto numero diapositiva 1">
            <a:extLst>
              <a:ext uri="{FF2B5EF4-FFF2-40B4-BE49-F238E27FC236}">
                <a16:creationId xmlns:a16="http://schemas.microsoft.com/office/drawing/2014/main" id="{8FD12E6A-1F09-724C-8105-AD942F0D63C2}"/>
              </a:ext>
            </a:extLst>
          </p:cNvPr>
          <p:cNvSpPr>
            <a:spLocks noGrp="1"/>
          </p:cNvSpPr>
          <p:nvPr>
            <p:ph type="sldNum" sz="quarter" idx="12"/>
          </p:nvPr>
        </p:nvSpPr>
        <p:spPr>
          <a:xfrm>
            <a:off x="11367655" y="-213094"/>
            <a:ext cx="990655" cy="1184273"/>
          </a:xfrm>
        </p:spPr>
        <p:txBody>
          <a:bodyPr/>
          <a:lstStyle/>
          <a:p>
            <a:fld id="{6D22F896-40B5-4ADD-8801-0D06FADFA095}" type="slidenum">
              <a:rPr lang="en-US" smtClean="0"/>
              <a:t>16</a:t>
            </a:fld>
            <a:endParaRPr lang="en-US" dirty="0"/>
          </a:p>
        </p:txBody>
      </p:sp>
      <p:pic>
        <p:nvPicPr>
          <p:cNvPr id="4" name="Immagine 3">
            <a:extLst>
              <a:ext uri="{FF2B5EF4-FFF2-40B4-BE49-F238E27FC236}">
                <a16:creationId xmlns:a16="http://schemas.microsoft.com/office/drawing/2014/main" id="{063917C7-8759-D94A-B5A3-06A894AE5215}"/>
              </a:ext>
            </a:extLst>
          </p:cNvPr>
          <p:cNvPicPr>
            <a:picLocks noChangeAspect="1"/>
          </p:cNvPicPr>
          <p:nvPr/>
        </p:nvPicPr>
        <p:blipFill>
          <a:blip r:embed="rId3"/>
          <a:stretch>
            <a:fillRect/>
          </a:stretch>
        </p:blipFill>
        <p:spPr>
          <a:xfrm>
            <a:off x="9776995" y="583160"/>
            <a:ext cx="2415005" cy="3820098"/>
          </a:xfrm>
          <a:prstGeom prst="rect">
            <a:avLst/>
          </a:prstGeom>
        </p:spPr>
      </p:pic>
      <p:sp>
        <p:nvSpPr>
          <p:cNvPr id="3" name="CasellaDiTesto 2">
            <a:extLst>
              <a:ext uri="{FF2B5EF4-FFF2-40B4-BE49-F238E27FC236}">
                <a16:creationId xmlns:a16="http://schemas.microsoft.com/office/drawing/2014/main" id="{8E07BA18-1C7F-5B44-BAE1-94874B239232}"/>
              </a:ext>
            </a:extLst>
          </p:cNvPr>
          <p:cNvSpPr txBox="1"/>
          <p:nvPr/>
        </p:nvSpPr>
        <p:spPr>
          <a:xfrm>
            <a:off x="224589" y="4403258"/>
            <a:ext cx="11839074" cy="2139047"/>
          </a:xfrm>
          <a:prstGeom prst="rect">
            <a:avLst/>
          </a:prstGeom>
          <a:noFill/>
        </p:spPr>
        <p:txBody>
          <a:bodyPr wrap="square" rtlCol="0">
            <a:spAutoFit/>
          </a:bodyPr>
          <a:lstStyle/>
          <a:p>
            <a:pPr algn="just"/>
            <a:r>
              <a:rPr lang="it-IT" sz="2300" dirty="0">
                <a:solidFill>
                  <a:schemeClr val="bg1"/>
                </a:solidFill>
              </a:rPr>
              <a:t>Dio è quindi il «protagonista» del grande dramma che è anche la storia della «nostra appropriazione» della fede.  L'accento passa dalla percezione all'invito ad agire. Se un primo momento di fede risuona in quei vissuti interpersonali o estetici in cui siamo invitati alla pura e semplice meraviglia, ora l'avventura va oltre: «Nessuno è rapito senza tornare, da un simile incontro, con una missione personale»</a:t>
            </a:r>
          </a:p>
          <a:p>
            <a:endParaRPr lang="it-IT" dirty="0"/>
          </a:p>
        </p:txBody>
      </p:sp>
    </p:spTree>
    <p:extLst>
      <p:ext uri="{BB962C8B-B14F-4D97-AF65-F5344CB8AC3E}">
        <p14:creationId xmlns:p14="http://schemas.microsoft.com/office/powerpoint/2010/main" val="137991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D93A046-FE1C-B342-937F-B2D22268EC91}"/>
              </a:ext>
            </a:extLst>
          </p:cNvPr>
          <p:cNvSpPr txBox="1"/>
          <p:nvPr/>
        </p:nvSpPr>
        <p:spPr>
          <a:xfrm>
            <a:off x="1292255" y="2368104"/>
            <a:ext cx="3618413" cy="461665"/>
          </a:xfrm>
          <a:prstGeom prst="rect">
            <a:avLst/>
          </a:prstGeom>
          <a:noFill/>
        </p:spPr>
        <p:txBody>
          <a:bodyPr wrap="square" rtlCol="0">
            <a:spAutoFit/>
          </a:bodyPr>
          <a:lstStyle/>
          <a:p>
            <a:endParaRPr lang="it-IT" sz="2400" dirty="0">
              <a:solidFill>
                <a:schemeClr val="bg1"/>
              </a:solidFill>
            </a:endParaRPr>
          </a:p>
        </p:txBody>
      </p:sp>
      <p:sp>
        <p:nvSpPr>
          <p:cNvPr id="6" name="Titolo 5">
            <a:extLst>
              <a:ext uri="{FF2B5EF4-FFF2-40B4-BE49-F238E27FC236}">
                <a16:creationId xmlns:a16="http://schemas.microsoft.com/office/drawing/2014/main" id="{4C5D0178-F511-FA40-9391-CDB1CD10DA42}"/>
              </a:ext>
            </a:extLst>
          </p:cNvPr>
          <p:cNvSpPr>
            <a:spLocks noGrp="1"/>
          </p:cNvSpPr>
          <p:nvPr>
            <p:ph type="title"/>
          </p:nvPr>
        </p:nvSpPr>
        <p:spPr/>
        <p:txBody>
          <a:bodyPr/>
          <a:lstStyle/>
          <a:p>
            <a:r>
              <a:rPr lang="it-IT" dirty="0"/>
              <a:t>piano dell’opera… </a:t>
            </a:r>
            <a:r>
              <a:rPr lang="it-IT" sz="4000" i="1" dirty="0" err="1"/>
              <a:t>Teo</a:t>
            </a:r>
            <a:r>
              <a:rPr lang="it-IT" sz="4000" dirty="0" err="1"/>
              <a:t>DRAMMATICA</a:t>
            </a:r>
            <a:endParaRPr lang="it-IT" sz="4000" dirty="0"/>
          </a:p>
        </p:txBody>
      </p:sp>
      <p:sp>
        <p:nvSpPr>
          <p:cNvPr id="8" name="Segnaposto contenuto 7">
            <a:extLst>
              <a:ext uri="{FF2B5EF4-FFF2-40B4-BE49-F238E27FC236}">
                <a16:creationId xmlns:a16="http://schemas.microsoft.com/office/drawing/2014/main" id="{3D04006C-FE2F-154D-8B56-80DD29CECF06}"/>
              </a:ext>
            </a:extLst>
          </p:cNvPr>
          <p:cNvSpPr>
            <a:spLocks noGrp="1"/>
          </p:cNvSpPr>
          <p:nvPr>
            <p:ph idx="1"/>
          </p:nvPr>
        </p:nvSpPr>
        <p:spPr>
          <a:xfrm>
            <a:off x="166254" y="1998133"/>
            <a:ext cx="9444431" cy="2108646"/>
          </a:xfrm>
        </p:spPr>
        <p:txBody>
          <a:bodyPr>
            <a:noAutofit/>
          </a:bodyPr>
          <a:lstStyle/>
          <a:p>
            <a:pPr marL="0" indent="0" algn="just">
              <a:spcBef>
                <a:spcPts val="1600"/>
              </a:spcBef>
              <a:spcAft>
                <a:spcPts val="1200"/>
              </a:spcAft>
              <a:buNone/>
            </a:pPr>
            <a:r>
              <a:rPr lang="it-IT" sz="2300" dirty="0">
                <a:solidFill>
                  <a:schemeClr val="bg1"/>
                </a:solidFill>
              </a:rPr>
              <a:t>È una semplificazione, ma non una falsità, distinguere nella teologia moderna due scuole, a volte chiamate 'dialettica' e `correlazionale'. La tendenza correlazionale sottolinea la continuità di natura e grazia, o di umano e divino, esemplificata, in modi diversi, da </a:t>
            </a:r>
            <a:r>
              <a:rPr lang="it-IT" sz="2300" dirty="0" err="1">
                <a:solidFill>
                  <a:schemeClr val="bg1"/>
                </a:solidFill>
              </a:rPr>
              <a:t>Rahner</a:t>
            </a:r>
            <a:r>
              <a:rPr lang="it-IT" sz="2300" dirty="0">
                <a:solidFill>
                  <a:schemeClr val="bg1"/>
                </a:solidFill>
              </a:rPr>
              <a:t> o </a:t>
            </a:r>
            <a:r>
              <a:rPr lang="it-IT" sz="2300" dirty="0" err="1">
                <a:solidFill>
                  <a:schemeClr val="bg1"/>
                </a:solidFill>
              </a:rPr>
              <a:t>Tillich</a:t>
            </a:r>
            <a:r>
              <a:rPr lang="it-IT" sz="2300" dirty="0">
                <a:solidFill>
                  <a:schemeClr val="bg1"/>
                </a:solidFill>
              </a:rPr>
              <a:t>. </a:t>
            </a:r>
            <a:r>
              <a:rPr lang="it-IT" sz="2300" dirty="0" err="1">
                <a:solidFill>
                  <a:schemeClr val="bg1"/>
                </a:solidFill>
              </a:rPr>
              <a:t>Balthasar</a:t>
            </a:r>
            <a:r>
              <a:rPr lang="it-IT" sz="2300" dirty="0">
                <a:solidFill>
                  <a:schemeClr val="bg1"/>
                </a:solidFill>
              </a:rPr>
              <a:t>, al contrario, appartiene alla scuola dialettica, perché pone l'accento sui modi in cui la fede si presenta come altra ed esigente. </a:t>
            </a:r>
          </a:p>
        </p:txBody>
      </p:sp>
      <p:sp>
        <p:nvSpPr>
          <p:cNvPr id="2" name="Segnaposto numero diapositiva 1">
            <a:extLst>
              <a:ext uri="{FF2B5EF4-FFF2-40B4-BE49-F238E27FC236}">
                <a16:creationId xmlns:a16="http://schemas.microsoft.com/office/drawing/2014/main" id="{8FD12E6A-1F09-724C-8105-AD942F0D63C2}"/>
              </a:ext>
            </a:extLst>
          </p:cNvPr>
          <p:cNvSpPr>
            <a:spLocks noGrp="1"/>
          </p:cNvSpPr>
          <p:nvPr>
            <p:ph type="sldNum" sz="quarter" idx="12"/>
          </p:nvPr>
        </p:nvSpPr>
        <p:spPr>
          <a:xfrm>
            <a:off x="11367655" y="-213094"/>
            <a:ext cx="990655" cy="1184273"/>
          </a:xfrm>
        </p:spPr>
        <p:txBody>
          <a:bodyPr/>
          <a:lstStyle/>
          <a:p>
            <a:fld id="{6D22F896-40B5-4ADD-8801-0D06FADFA095}" type="slidenum">
              <a:rPr lang="en-US" smtClean="0"/>
              <a:t>17</a:t>
            </a:fld>
            <a:endParaRPr lang="en-US" dirty="0"/>
          </a:p>
        </p:txBody>
      </p:sp>
      <p:pic>
        <p:nvPicPr>
          <p:cNvPr id="4" name="Immagine 3">
            <a:extLst>
              <a:ext uri="{FF2B5EF4-FFF2-40B4-BE49-F238E27FC236}">
                <a16:creationId xmlns:a16="http://schemas.microsoft.com/office/drawing/2014/main" id="{063917C7-8759-D94A-B5A3-06A894AE5215}"/>
              </a:ext>
            </a:extLst>
          </p:cNvPr>
          <p:cNvPicPr>
            <a:picLocks noChangeAspect="1"/>
          </p:cNvPicPr>
          <p:nvPr/>
        </p:nvPicPr>
        <p:blipFill>
          <a:blip r:embed="rId3"/>
          <a:stretch>
            <a:fillRect/>
          </a:stretch>
        </p:blipFill>
        <p:spPr>
          <a:xfrm>
            <a:off x="9776995" y="583160"/>
            <a:ext cx="2415005" cy="3820098"/>
          </a:xfrm>
          <a:prstGeom prst="rect">
            <a:avLst/>
          </a:prstGeom>
        </p:spPr>
      </p:pic>
      <p:sp>
        <p:nvSpPr>
          <p:cNvPr id="3" name="CasellaDiTesto 2">
            <a:extLst>
              <a:ext uri="{FF2B5EF4-FFF2-40B4-BE49-F238E27FC236}">
                <a16:creationId xmlns:a16="http://schemas.microsoft.com/office/drawing/2014/main" id="{8E07BA18-1C7F-5B44-BAE1-94874B239232}"/>
              </a:ext>
            </a:extLst>
          </p:cNvPr>
          <p:cNvSpPr txBox="1"/>
          <p:nvPr/>
        </p:nvSpPr>
        <p:spPr>
          <a:xfrm>
            <a:off x="224589" y="4403258"/>
            <a:ext cx="11839074" cy="1862048"/>
          </a:xfrm>
          <a:prstGeom prst="rect">
            <a:avLst/>
          </a:prstGeom>
          <a:noFill/>
        </p:spPr>
        <p:txBody>
          <a:bodyPr wrap="square" rtlCol="0">
            <a:spAutoFit/>
          </a:bodyPr>
          <a:lstStyle/>
          <a:p>
            <a:pPr algn="just"/>
            <a:r>
              <a:rPr lang="it-IT" sz="2300" dirty="0">
                <a:solidFill>
                  <a:schemeClr val="bg1"/>
                </a:solidFill>
              </a:rPr>
              <a:t>Ciò che appare scioccante — l'esecuzione di un presunto criminale — racchiude lo spettacolo più grandioso a cui il mondo abbia assistito, quello del dono divino di sé che esplode nella gloria di un amore sottratto alla morte. Ciò che sembra (ed è) tragico diventa la suprema rivelazione dell'amore di Dio: «È precisamente nella </a:t>
            </a:r>
            <a:r>
              <a:rPr lang="it-IT" sz="2300" dirty="0" err="1">
                <a:solidFill>
                  <a:schemeClr val="bg1"/>
                </a:solidFill>
              </a:rPr>
              <a:t>kenosis</a:t>
            </a:r>
            <a:r>
              <a:rPr lang="it-IT" sz="2300" dirty="0">
                <a:solidFill>
                  <a:schemeClr val="bg1"/>
                </a:solidFill>
              </a:rPr>
              <a:t> di Cristo (e in nessun altro luogo) che si mostra la maestà interiore dell'amore di Dio».</a:t>
            </a:r>
          </a:p>
        </p:txBody>
      </p:sp>
    </p:spTree>
    <p:extLst>
      <p:ext uri="{BB962C8B-B14F-4D97-AF65-F5344CB8AC3E}">
        <p14:creationId xmlns:p14="http://schemas.microsoft.com/office/powerpoint/2010/main" val="1586023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D93A046-FE1C-B342-937F-B2D22268EC91}"/>
              </a:ext>
            </a:extLst>
          </p:cNvPr>
          <p:cNvSpPr txBox="1"/>
          <p:nvPr/>
        </p:nvSpPr>
        <p:spPr>
          <a:xfrm>
            <a:off x="1292255" y="2368104"/>
            <a:ext cx="3618413" cy="461665"/>
          </a:xfrm>
          <a:prstGeom prst="rect">
            <a:avLst/>
          </a:prstGeom>
          <a:noFill/>
        </p:spPr>
        <p:txBody>
          <a:bodyPr wrap="square" rtlCol="0">
            <a:spAutoFit/>
          </a:bodyPr>
          <a:lstStyle/>
          <a:p>
            <a:endParaRPr lang="it-IT" sz="2400" dirty="0">
              <a:solidFill>
                <a:schemeClr val="bg1"/>
              </a:solidFill>
            </a:endParaRPr>
          </a:p>
        </p:txBody>
      </p:sp>
      <p:sp>
        <p:nvSpPr>
          <p:cNvPr id="6" name="Titolo 5">
            <a:extLst>
              <a:ext uri="{FF2B5EF4-FFF2-40B4-BE49-F238E27FC236}">
                <a16:creationId xmlns:a16="http://schemas.microsoft.com/office/drawing/2014/main" id="{4C5D0178-F511-FA40-9391-CDB1CD10DA42}"/>
              </a:ext>
            </a:extLst>
          </p:cNvPr>
          <p:cNvSpPr>
            <a:spLocks noGrp="1"/>
          </p:cNvSpPr>
          <p:nvPr>
            <p:ph type="title"/>
          </p:nvPr>
        </p:nvSpPr>
        <p:spPr/>
        <p:txBody>
          <a:bodyPr/>
          <a:lstStyle/>
          <a:p>
            <a:r>
              <a:rPr lang="it-IT" dirty="0"/>
              <a:t>piano dell’opera… </a:t>
            </a:r>
            <a:r>
              <a:rPr lang="it-IT" sz="4000" i="1" dirty="0" err="1"/>
              <a:t>Teo</a:t>
            </a:r>
            <a:r>
              <a:rPr lang="it-IT" sz="4000" dirty="0" err="1"/>
              <a:t>LOGICA</a:t>
            </a:r>
            <a:endParaRPr lang="it-IT" sz="4000" dirty="0"/>
          </a:p>
        </p:txBody>
      </p:sp>
      <p:sp>
        <p:nvSpPr>
          <p:cNvPr id="8" name="Segnaposto contenuto 7">
            <a:extLst>
              <a:ext uri="{FF2B5EF4-FFF2-40B4-BE49-F238E27FC236}">
                <a16:creationId xmlns:a16="http://schemas.microsoft.com/office/drawing/2014/main" id="{3D04006C-FE2F-154D-8B56-80DD29CECF06}"/>
              </a:ext>
            </a:extLst>
          </p:cNvPr>
          <p:cNvSpPr>
            <a:spLocks noGrp="1"/>
          </p:cNvSpPr>
          <p:nvPr>
            <p:ph idx="1"/>
          </p:nvPr>
        </p:nvSpPr>
        <p:spPr>
          <a:xfrm>
            <a:off x="166254" y="1998132"/>
            <a:ext cx="9581664" cy="2766373"/>
          </a:xfrm>
        </p:spPr>
        <p:txBody>
          <a:bodyPr>
            <a:noAutofit/>
          </a:bodyPr>
          <a:lstStyle/>
          <a:p>
            <a:pPr marL="0" indent="0" algn="just">
              <a:spcBef>
                <a:spcPts val="1600"/>
              </a:spcBef>
              <a:spcAft>
                <a:spcPts val="1200"/>
              </a:spcAft>
              <a:buNone/>
            </a:pPr>
            <a:r>
              <a:rPr lang="it-IT" sz="2200" dirty="0">
                <a:solidFill>
                  <a:schemeClr val="bg1"/>
                </a:solidFill>
              </a:rPr>
              <a:t>Infine un momento di comunicazione sotto il segno della Verità: la logica teologica al cui centro vi è l’azione dello Spirito Santo, innervato però nella struttura </a:t>
            </a:r>
            <a:r>
              <a:rPr lang="it-IT" sz="2200" dirty="0" err="1">
                <a:solidFill>
                  <a:schemeClr val="bg1"/>
                </a:solidFill>
              </a:rPr>
              <a:t>kenotica</a:t>
            </a:r>
            <a:r>
              <a:rPr lang="it-IT" sz="2200" dirty="0">
                <a:solidFill>
                  <a:schemeClr val="bg1"/>
                </a:solidFill>
              </a:rPr>
              <a:t> del </a:t>
            </a:r>
            <a:r>
              <a:rPr lang="it-IT" sz="2200" i="1" dirty="0" err="1">
                <a:solidFill>
                  <a:schemeClr val="bg1"/>
                </a:solidFill>
              </a:rPr>
              <a:t>descensos</a:t>
            </a:r>
            <a:r>
              <a:rPr lang="it-IT" sz="2200" dirty="0">
                <a:solidFill>
                  <a:schemeClr val="bg1"/>
                </a:solidFill>
              </a:rPr>
              <a:t>.</a:t>
            </a:r>
          </a:p>
          <a:p>
            <a:pPr marL="0" indent="0" algn="just">
              <a:spcBef>
                <a:spcPts val="1600"/>
              </a:spcBef>
              <a:spcAft>
                <a:spcPts val="1200"/>
              </a:spcAft>
              <a:buNone/>
            </a:pPr>
            <a:r>
              <a:rPr lang="it-IT" sz="2200" dirty="0">
                <a:solidFill>
                  <a:schemeClr val="bg1"/>
                </a:solidFill>
              </a:rPr>
              <a:t>Egli respingeva l'idea che arriviamo alla fede tramite due successive fasi di ricerca, una razionale e una propriamente religiosa. Al suo posto, proponeva una logica del «credere fiducioso» e dell'apertura al mistero, un'impostazione fondata sulla priorità dell'amore rispetto alla conoscenza. </a:t>
            </a:r>
            <a:endParaRPr lang="it-IT" sz="2300" i="1" dirty="0">
              <a:solidFill>
                <a:schemeClr val="bg1"/>
              </a:solidFill>
            </a:endParaRPr>
          </a:p>
        </p:txBody>
      </p:sp>
      <p:sp>
        <p:nvSpPr>
          <p:cNvPr id="2" name="Segnaposto numero diapositiva 1">
            <a:extLst>
              <a:ext uri="{FF2B5EF4-FFF2-40B4-BE49-F238E27FC236}">
                <a16:creationId xmlns:a16="http://schemas.microsoft.com/office/drawing/2014/main" id="{8FD12E6A-1F09-724C-8105-AD942F0D63C2}"/>
              </a:ext>
            </a:extLst>
          </p:cNvPr>
          <p:cNvSpPr>
            <a:spLocks noGrp="1"/>
          </p:cNvSpPr>
          <p:nvPr>
            <p:ph type="sldNum" sz="quarter" idx="12"/>
          </p:nvPr>
        </p:nvSpPr>
        <p:spPr>
          <a:xfrm>
            <a:off x="11367655" y="-213094"/>
            <a:ext cx="990655" cy="1184273"/>
          </a:xfrm>
        </p:spPr>
        <p:txBody>
          <a:bodyPr/>
          <a:lstStyle/>
          <a:p>
            <a:fld id="{6D22F896-40B5-4ADD-8801-0D06FADFA095}" type="slidenum">
              <a:rPr lang="en-US" smtClean="0"/>
              <a:t>18</a:t>
            </a:fld>
            <a:endParaRPr lang="en-US" dirty="0"/>
          </a:p>
        </p:txBody>
      </p:sp>
      <p:pic>
        <p:nvPicPr>
          <p:cNvPr id="4" name="Immagine 3">
            <a:extLst>
              <a:ext uri="{FF2B5EF4-FFF2-40B4-BE49-F238E27FC236}">
                <a16:creationId xmlns:a16="http://schemas.microsoft.com/office/drawing/2014/main" id="{063917C7-8759-D94A-B5A3-06A894AE5215}"/>
              </a:ext>
            </a:extLst>
          </p:cNvPr>
          <p:cNvPicPr>
            <a:picLocks noChangeAspect="1"/>
          </p:cNvPicPr>
          <p:nvPr/>
        </p:nvPicPr>
        <p:blipFill>
          <a:blip r:embed="rId3"/>
          <a:stretch>
            <a:fillRect/>
          </a:stretch>
        </p:blipFill>
        <p:spPr>
          <a:xfrm>
            <a:off x="9776995" y="501964"/>
            <a:ext cx="2415005" cy="3732280"/>
          </a:xfrm>
          <a:prstGeom prst="rect">
            <a:avLst/>
          </a:prstGeom>
        </p:spPr>
      </p:pic>
      <p:sp>
        <p:nvSpPr>
          <p:cNvPr id="10" name="CasellaDiTesto 9">
            <a:extLst>
              <a:ext uri="{FF2B5EF4-FFF2-40B4-BE49-F238E27FC236}">
                <a16:creationId xmlns:a16="http://schemas.microsoft.com/office/drawing/2014/main" id="{3298C509-3C25-CD47-B2A4-08DBFDCAFB00}"/>
              </a:ext>
            </a:extLst>
          </p:cNvPr>
          <p:cNvSpPr txBox="1"/>
          <p:nvPr/>
        </p:nvSpPr>
        <p:spPr>
          <a:xfrm>
            <a:off x="166254" y="4908884"/>
            <a:ext cx="11913451" cy="1785104"/>
          </a:xfrm>
          <a:prstGeom prst="rect">
            <a:avLst/>
          </a:prstGeom>
          <a:noFill/>
        </p:spPr>
        <p:txBody>
          <a:bodyPr wrap="square" rtlCol="0">
            <a:spAutoFit/>
          </a:bodyPr>
          <a:lstStyle/>
          <a:p>
            <a:pPr algn="just"/>
            <a:r>
              <a:rPr lang="it-IT" sz="2200" dirty="0">
                <a:solidFill>
                  <a:schemeClr val="bg1"/>
                </a:solidFill>
              </a:rPr>
              <a:t>La conoscenza, nelle questioni esistenziali e religiose, ha una dimensione etica e non può essere separata dall'amore sia in quanto dono sia in quanto fonte della verità. Nelle parole di </a:t>
            </a:r>
            <a:r>
              <a:rPr lang="it-IT" sz="2200" dirty="0" err="1">
                <a:solidFill>
                  <a:schemeClr val="bg1"/>
                </a:solidFill>
              </a:rPr>
              <a:t>Balthasar</a:t>
            </a:r>
            <a:r>
              <a:rPr lang="it-IT" sz="2200" dirty="0">
                <a:solidFill>
                  <a:schemeClr val="bg1"/>
                </a:solidFill>
              </a:rPr>
              <a:t>, «la stessa esistenza della verità, della verità eterna, è fondata sull'amore».</a:t>
            </a:r>
          </a:p>
          <a:p>
            <a:pPr algn="just"/>
            <a:r>
              <a:rPr lang="it-IT" sz="2200" dirty="0">
                <a:solidFill>
                  <a:schemeClr val="bg1"/>
                </a:solidFill>
              </a:rPr>
              <a:t>«Il nostro compito in questa vita consiste nel risanare gli occhi del cuore perché possano vedere Dio».(Ratzinger ai funerali di </a:t>
            </a:r>
            <a:r>
              <a:rPr lang="it-IT" sz="2200" dirty="0" err="1">
                <a:solidFill>
                  <a:schemeClr val="bg1"/>
                </a:solidFill>
              </a:rPr>
              <a:t>Balthasar</a:t>
            </a:r>
            <a:r>
              <a:rPr lang="it-IT" sz="2200" dirty="0">
                <a:solidFill>
                  <a:schemeClr val="bg1"/>
                </a:solidFill>
              </a:rPr>
              <a:t>)</a:t>
            </a:r>
          </a:p>
        </p:txBody>
      </p:sp>
    </p:spTree>
    <p:extLst>
      <p:ext uri="{BB962C8B-B14F-4D97-AF65-F5344CB8AC3E}">
        <p14:creationId xmlns:p14="http://schemas.microsoft.com/office/powerpoint/2010/main" val="4069372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F520D852-6AE0-5446-8451-4E517E6031A8}"/>
              </a:ext>
            </a:extLst>
          </p:cNvPr>
          <p:cNvSpPr>
            <a:spLocks noGrp="1"/>
          </p:cNvSpPr>
          <p:nvPr>
            <p:ph type="sldNum" sz="quarter" idx="12"/>
          </p:nvPr>
        </p:nvSpPr>
        <p:spPr>
          <a:xfrm>
            <a:off x="11387181" y="-177216"/>
            <a:ext cx="1154151" cy="1090789"/>
          </a:xfrm>
        </p:spPr>
        <p:txBody>
          <a:bodyPr/>
          <a:lstStyle/>
          <a:p>
            <a:fld id="{6D22F896-40B5-4ADD-8801-0D06FADFA095}" type="slidenum">
              <a:rPr lang="en-US" smtClean="0"/>
              <a:t>19</a:t>
            </a:fld>
            <a:endParaRPr lang="en-US" dirty="0"/>
          </a:p>
        </p:txBody>
      </p:sp>
      <p:pic>
        <p:nvPicPr>
          <p:cNvPr id="5" name="Immagine 4">
            <a:extLst>
              <a:ext uri="{FF2B5EF4-FFF2-40B4-BE49-F238E27FC236}">
                <a16:creationId xmlns:a16="http://schemas.microsoft.com/office/drawing/2014/main" id="{3A41A5B2-9FF7-E84B-851C-B1737BA4AEA1}"/>
              </a:ext>
            </a:extLst>
          </p:cNvPr>
          <p:cNvPicPr>
            <a:picLocks noChangeAspect="1"/>
          </p:cNvPicPr>
          <p:nvPr/>
        </p:nvPicPr>
        <p:blipFill>
          <a:blip r:embed="rId2">
            <a:alphaModFix amt="18000"/>
          </a:blip>
          <a:stretch>
            <a:fillRect/>
          </a:stretch>
        </p:blipFill>
        <p:spPr>
          <a:xfrm>
            <a:off x="10614891" y="659743"/>
            <a:ext cx="1105219" cy="1338389"/>
          </a:xfrm>
          <a:prstGeom prst="rect">
            <a:avLst/>
          </a:prstGeom>
        </p:spPr>
      </p:pic>
      <p:sp>
        <p:nvSpPr>
          <p:cNvPr id="6" name="Triangolo 5">
            <a:extLst>
              <a:ext uri="{FF2B5EF4-FFF2-40B4-BE49-F238E27FC236}">
                <a16:creationId xmlns:a16="http://schemas.microsoft.com/office/drawing/2014/main" id="{EC041422-06DD-2544-A5EA-239A2D744863}"/>
              </a:ext>
            </a:extLst>
          </p:cNvPr>
          <p:cNvSpPr/>
          <p:nvPr/>
        </p:nvSpPr>
        <p:spPr>
          <a:xfrm>
            <a:off x="2769333" y="659743"/>
            <a:ext cx="5814229" cy="5067289"/>
          </a:xfrm>
          <a:prstGeom prst="triangl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ysClr val="windowText" lastClr="000000"/>
              </a:solidFill>
            </a:endParaRPr>
          </a:p>
        </p:txBody>
      </p:sp>
      <p:sp>
        <p:nvSpPr>
          <p:cNvPr id="7" name="CasellaDiTesto 6">
            <a:extLst>
              <a:ext uri="{FF2B5EF4-FFF2-40B4-BE49-F238E27FC236}">
                <a16:creationId xmlns:a16="http://schemas.microsoft.com/office/drawing/2014/main" id="{2B6C146F-157F-204C-85D2-507117C24FD2}"/>
              </a:ext>
            </a:extLst>
          </p:cNvPr>
          <p:cNvSpPr txBox="1"/>
          <p:nvPr/>
        </p:nvSpPr>
        <p:spPr>
          <a:xfrm>
            <a:off x="4692314" y="3810762"/>
            <a:ext cx="1925053" cy="584775"/>
          </a:xfrm>
          <a:prstGeom prst="rect">
            <a:avLst/>
          </a:prstGeom>
          <a:noFill/>
        </p:spPr>
        <p:txBody>
          <a:bodyPr wrap="square" rtlCol="0">
            <a:spAutoFit/>
          </a:bodyPr>
          <a:lstStyle/>
          <a:p>
            <a:pPr algn="ctr"/>
            <a:r>
              <a:rPr lang="it-IT" sz="3200" spc="600" dirty="0">
                <a:ln w="0"/>
                <a:solidFill>
                  <a:schemeClr val="accent1"/>
                </a:solidFill>
                <a:effectLst>
                  <a:outerShdw blurRad="38100" dist="25400" dir="5400000" algn="ctr" rotWithShape="0">
                    <a:srgbClr val="6E747A">
                      <a:alpha val="43000"/>
                    </a:srgbClr>
                  </a:outerShdw>
                </a:effectLst>
              </a:rPr>
              <a:t>AMORE</a:t>
            </a:r>
          </a:p>
        </p:txBody>
      </p:sp>
      <p:sp>
        <p:nvSpPr>
          <p:cNvPr id="8" name="CasellaDiTesto 7">
            <a:extLst>
              <a:ext uri="{FF2B5EF4-FFF2-40B4-BE49-F238E27FC236}">
                <a16:creationId xmlns:a16="http://schemas.microsoft.com/office/drawing/2014/main" id="{4B079202-8A0D-FA44-8D5C-3B1D7F289810}"/>
              </a:ext>
            </a:extLst>
          </p:cNvPr>
          <p:cNvSpPr txBox="1"/>
          <p:nvPr/>
        </p:nvSpPr>
        <p:spPr>
          <a:xfrm>
            <a:off x="4106779" y="5727032"/>
            <a:ext cx="3416968" cy="523220"/>
          </a:xfrm>
          <a:prstGeom prst="rect">
            <a:avLst/>
          </a:prstGeom>
          <a:noFill/>
        </p:spPr>
        <p:txBody>
          <a:bodyPr wrap="square" rtlCol="0">
            <a:spAutoFit/>
          </a:bodyPr>
          <a:lstStyle/>
          <a:p>
            <a:pPr algn="ctr"/>
            <a:r>
              <a:rPr lang="it-IT" sz="2800" i="1" dirty="0" err="1">
                <a:solidFill>
                  <a:schemeClr val="bg1"/>
                </a:solidFill>
              </a:rPr>
              <a:t>TeoDrammatica</a:t>
            </a:r>
            <a:endParaRPr lang="it-IT" sz="2800" i="1" dirty="0">
              <a:solidFill>
                <a:schemeClr val="bg1"/>
              </a:solidFill>
            </a:endParaRPr>
          </a:p>
        </p:txBody>
      </p:sp>
      <p:sp>
        <p:nvSpPr>
          <p:cNvPr id="9" name="CasellaDiTesto 8">
            <a:extLst>
              <a:ext uri="{FF2B5EF4-FFF2-40B4-BE49-F238E27FC236}">
                <a16:creationId xmlns:a16="http://schemas.microsoft.com/office/drawing/2014/main" id="{265F41FE-75AA-B34A-B24A-D48E9C268CC4}"/>
              </a:ext>
            </a:extLst>
          </p:cNvPr>
          <p:cNvSpPr txBox="1"/>
          <p:nvPr/>
        </p:nvSpPr>
        <p:spPr>
          <a:xfrm rot="17989873">
            <a:off x="1724619" y="3239097"/>
            <a:ext cx="3164142" cy="523220"/>
          </a:xfrm>
          <a:prstGeom prst="rect">
            <a:avLst/>
          </a:prstGeom>
          <a:noFill/>
        </p:spPr>
        <p:txBody>
          <a:bodyPr wrap="square" rtlCol="0">
            <a:spAutoFit/>
          </a:bodyPr>
          <a:lstStyle/>
          <a:p>
            <a:r>
              <a:rPr lang="it-IT" sz="2800" i="1" dirty="0">
                <a:solidFill>
                  <a:schemeClr val="bg1"/>
                </a:solidFill>
              </a:rPr>
              <a:t>Epifanica/Gloria</a:t>
            </a:r>
          </a:p>
        </p:txBody>
      </p:sp>
      <p:sp>
        <p:nvSpPr>
          <p:cNvPr id="10" name="CasellaDiTesto 9">
            <a:extLst>
              <a:ext uri="{FF2B5EF4-FFF2-40B4-BE49-F238E27FC236}">
                <a16:creationId xmlns:a16="http://schemas.microsoft.com/office/drawing/2014/main" id="{C804AC48-849A-4A4E-8B67-413FF05D4909}"/>
              </a:ext>
            </a:extLst>
          </p:cNvPr>
          <p:cNvSpPr txBox="1"/>
          <p:nvPr/>
        </p:nvSpPr>
        <p:spPr>
          <a:xfrm rot="3260847">
            <a:off x="6666994" y="3082804"/>
            <a:ext cx="2502569" cy="523220"/>
          </a:xfrm>
          <a:prstGeom prst="rect">
            <a:avLst/>
          </a:prstGeom>
          <a:noFill/>
        </p:spPr>
        <p:txBody>
          <a:bodyPr wrap="square" rtlCol="0">
            <a:spAutoFit/>
          </a:bodyPr>
          <a:lstStyle/>
          <a:p>
            <a:pPr algn="ctr"/>
            <a:r>
              <a:rPr lang="it-IT" sz="2800" i="1" dirty="0" err="1">
                <a:solidFill>
                  <a:schemeClr val="bg1"/>
                </a:solidFill>
              </a:rPr>
              <a:t>TeoLogica</a:t>
            </a:r>
            <a:endParaRPr lang="it-IT" sz="2800" i="1" dirty="0">
              <a:solidFill>
                <a:schemeClr val="bg1"/>
              </a:solidFill>
            </a:endParaRPr>
          </a:p>
        </p:txBody>
      </p:sp>
    </p:spTree>
    <p:extLst>
      <p:ext uri="{BB962C8B-B14F-4D97-AF65-F5344CB8AC3E}">
        <p14:creationId xmlns:p14="http://schemas.microsoft.com/office/powerpoint/2010/main" val="1327381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A323F5-BDFD-3145-99CC-FEB13614A0A9}"/>
              </a:ext>
            </a:extLst>
          </p:cNvPr>
          <p:cNvSpPr>
            <a:spLocks noGrp="1"/>
          </p:cNvSpPr>
          <p:nvPr>
            <p:ph type="title"/>
          </p:nvPr>
        </p:nvSpPr>
        <p:spPr/>
        <p:txBody>
          <a:bodyPr/>
          <a:lstStyle/>
          <a:p>
            <a:r>
              <a:rPr lang="it-IT" dirty="0"/>
              <a:t>Hans </a:t>
            </a:r>
            <a:r>
              <a:rPr lang="it-IT" dirty="0" err="1"/>
              <a:t>Urs</a:t>
            </a:r>
            <a:r>
              <a:rPr lang="it-IT" dirty="0"/>
              <a:t> von </a:t>
            </a:r>
            <a:r>
              <a:rPr lang="it-IT" dirty="0" err="1"/>
              <a:t>Balthasar</a:t>
            </a:r>
            <a:r>
              <a:rPr lang="it-IT" dirty="0"/>
              <a:t> (1905-1988)</a:t>
            </a:r>
          </a:p>
        </p:txBody>
      </p:sp>
      <p:sp>
        <p:nvSpPr>
          <p:cNvPr id="3" name="Segnaposto contenuto 2">
            <a:extLst>
              <a:ext uri="{FF2B5EF4-FFF2-40B4-BE49-F238E27FC236}">
                <a16:creationId xmlns:a16="http://schemas.microsoft.com/office/drawing/2014/main" id="{EB052646-790C-334E-9673-232CCDD4C925}"/>
              </a:ext>
            </a:extLst>
          </p:cNvPr>
          <p:cNvSpPr>
            <a:spLocks noGrp="1"/>
          </p:cNvSpPr>
          <p:nvPr>
            <p:ph idx="1"/>
          </p:nvPr>
        </p:nvSpPr>
        <p:spPr>
          <a:xfrm>
            <a:off x="573443" y="2123116"/>
            <a:ext cx="9613861" cy="4527066"/>
          </a:xfrm>
        </p:spPr>
        <p:txBody>
          <a:bodyPr>
            <a:normAutofit lnSpcReduction="10000"/>
          </a:bodyPr>
          <a:lstStyle/>
          <a:p>
            <a:r>
              <a:rPr lang="it-IT" dirty="0">
                <a:solidFill>
                  <a:schemeClr val="bg1"/>
                </a:solidFill>
              </a:rPr>
              <a:t>nasce a Lucerna (CH) da una famiglia di antica nobiltà svizzera e ungherese.</a:t>
            </a:r>
            <a:br>
              <a:rPr lang="it-IT" dirty="0">
                <a:solidFill>
                  <a:schemeClr val="bg1"/>
                </a:solidFill>
              </a:rPr>
            </a:br>
            <a:endParaRPr lang="it-IT" dirty="0">
              <a:solidFill>
                <a:schemeClr val="bg1"/>
              </a:solidFill>
            </a:endParaRPr>
          </a:p>
          <a:p>
            <a:r>
              <a:rPr lang="it-IT" dirty="0">
                <a:solidFill>
                  <a:schemeClr val="bg1"/>
                </a:solidFill>
              </a:rPr>
              <a:t>Riceve un’educazione accurata, specie letteraria, artistica e musicale che sviluppò in lui un finissimo senso estetico</a:t>
            </a:r>
            <a:br>
              <a:rPr lang="it-IT" dirty="0">
                <a:solidFill>
                  <a:schemeClr val="bg1"/>
                </a:solidFill>
              </a:rPr>
            </a:br>
            <a:endParaRPr lang="it-IT" dirty="0">
              <a:solidFill>
                <a:schemeClr val="bg1"/>
              </a:solidFill>
            </a:endParaRPr>
          </a:p>
          <a:p>
            <a:r>
              <a:rPr lang="it-IT" dirty="0">
                <a:solidFill>
                  <a:schemeClr val="bg1"/>
                </a:solidFill>
              </a:rPr>
              <a:t>La famiglia è profondamente cristiana, certamente essenziale fu la frequentazione con il cugino </a:t>
            </a:r>
            <a:r>
              <a:rPr lang="it-IT" dirty="0" err="1">
                <a:solidFill>
                  <a:schemeClr val="bg1"/>
                </a:solidFill>
              </a:rPr>
              <a:t>Vilmos</a:t>
            </a:r>
            <a:r>
              <a:rPr lang="it-IT" dirty="0">
                <a:solidFill>
                  <a:schemeClr val="bg1"/>
                </a:solidFill>
              </a:rPr>
              <a:t> </a:t>
            </a:r>
            <a:r>
              <a:rPr lang="it-IT" dirty="0" err="1">
                <a:solidFill>
                  <a:schemeClr val="bg1"/>
                </a:solidFill>
              </a:rPr>
              <a:t>Apor</a:t>
            </a:r>
            <a:r>
              <a:rPr lang="it-IT" dirty="0">
                <a:solidFill>
                  <a:schemeClr val="bg1"/>
                </a:solidFill>
              </a:rPr>
              <a:t>, poi vescovo di Gyor (HU), ucciso dall’armata sovietica nel 1945.</a:t>
            </a:r>
            <a:br>
              <a:rPr lang="it-IT" dirty="0">
                <a:solidFill>
                  <a:schemeClr val="bg1"/>
                </a:solidFill>
              </a:rPr>
            </a:br>
            <a:endParaRPr lang="it-IT" dirty="0">
              <a:solidFill>
                <a:schemeClr val="bg1"/>
              </a:solidFill>
            </a:endParaRPr>
          </a:p>
          <a:p>
            <a:r>
              <a:rPr lang="it-IT" dirty="0">
                <a:solidFill>
                  <a:schemeClr val="bg1"/>
                </a:solidFill>
              </a:rPr>
              <a:t>Nel 1929 si laurea a Zurigo con una tesi fondamentale sull’idealismo tedesco. Il medesimo anno entra nella Compagnia di Gesù, e nel 1936 è ordinato presbitero.</a:t>
            </a:r>
          </a:p>
        </p:txBody>
      </p:sp>
      <p:pic>
        <p:nvPicPr>
          <p:cNvPr id="9" name="Immagine 8">
            <a:extLst>
              <a:ext uri="{FF2B5EF4-FFF2-40B4-BE49-F238E27FC236}">
                <a16:creationId xmlns:a16="http://schemas.microsoft.com/office/drawing/2014/main" id="{8CEC641C-0F6E-B041-BF09-5AEC851DF259}"/>
              </a:ext>
            </a:extLst>
          </p:cNvPr>
          <p:cNvPicPr>
            <a:picLocks noChangeAspect="1"/>
          </p:cNvPicPr>
          <p:nvPr/>
        </p:nvPicPr>
        <p:blipFill>
          <a:blip r:embed="rId2">
            <a:alphaModFix amt="18000"/>
          </a:blip>
          <a:stretch>
            <a:fillRect/>
          </a:stretch>
        </p:blipFill>
        <p:spPr>
          <a:xfrm>
            <a:off x="10614891" y="659743"/>
            <a:ext cx="1105219" cy="1338389"/>
          </a:xfrm>
          <a:prstGeom prst="rect">
            <a:avLst/>
          </a:prstGeom>
        </p:spPr>
      </p:pic>
      <p:sp>
        <p:nvSpPr>
          <p:cNvPr id="10" name="Segnaposto numero diapositiva 9">
            <a:extLst>
              <a:ext uri="{FF2B5EF4-FFF2-40B4-BE49-F238E27FC236}">
                <a16:creationId xmlns:a16="http://schemas.microsoft.com/office/drawing/2014/main" id="{FCA322A5-1B48-2548-A19F-68DA11BAD86D}"/>
              </a:ext>
            </a:extLst>
          </p:cNvPr>
          <p:cNvSpPr>
            <a:spLocks noGrp="1"/>
          </p:cNvSpPr>
          <p:nvPr>
            <p:ph type="sldNum" sz="quarter" idx="12"/>
          </p:nvPr>
        </p:nvSpPr>
        <p:spPr>
          <a:xfrm>
            <a:off x="11614924" y="-311697"/>
            <a:ext cx="1154151" cy="1090789"/>
          </a:xfrm>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3722668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D93A046-FE1C-B342-937F-B2D22268EC91}"/>
              </a:ext>
            </a:extLst>
          </p:cNvPr>
          <p:cNvSpPr txBox="1"/>
          <p:nvPr/>
        </p:nvSpPr>
        <p:spPr>
          <a:xfrm>
            <a:off x="1292255" y="2368104"/>
            <a:ext cx="3618413" cy="461665"/>
          </a:xfrm>
          <a:prstGeom prst="rect">
            <a:avLst/>
          </a:prstGeom>
          <a:noFill/>
        </p:spPr>
        <p:txBody>
          <a:bodyPr wrap="square" rtlCol="0">
            <a:spAutoFit/>
          </a:bodyPr>
          <a:lstStyle/>
          <a:p>
            <a:endParaRPr lang="it-IT" sz="2400" dirty="0">
              <a:solidFill>
                <a:schemeClr val="bg1"/>
              </a:solidFill>
            </a:endParaRPr>
          </a:p>
        </p:txBody>
      </p:sp>
      <p:sp>
        <p:nvSpPr>
          <p:cNvPr id="6" name="Titolo 5">
            <a:extLst>
              <a:ext uri="{FF2B5EF4-FFF2-40B4-BE49-F238E27FC236}">
                <a16:creationId xmlns:a16="http://schemas.microsoft.com/office/drawing/2014/main" id="{4C5D0178-F511-FA40-9391-CDB1CD10DA42}"/>
              </a:ext>
            </a:extLst>
          </p:cNvPr>
          <p:cNvSpPr>
            <a:spLocks noGrp="1"/>
          </p:cNvSpPr>
          <p:nvPr>
            <p:ph type="title"/>
          </p:nvPr>
        </p:nvSpPr>
        <p:spPr/>
        <p:txBody>
          <a:bodyPr/>
          <a:lstStyle/>
          <a:p>
            <a:r>
              <a:rPr lang="it-IT" sz="4000" dirty="0"/>
              <a:t>La logica dell’amore… </a:t>
            </a:r>
            <a:r>
              <a:rPr lang="it-IT" sz="2000" i="1" dirty="0" err="1"/>
              <a:t>Glaubaft</a:t>
            </a:r>
            <a:r>
              <a:rPr lang="it-IT" sz="2000" i="1" dirty="0"/>
              <a:t> </a:t>
            </a:r>
            <a:r>
              <a:rPr lang="it-IT" sz="2000" i="1" dirty="0" err="1"/>
              <a:t>ist</a:t>
            </a:r>
            <a:r>
              <a:rPr lang="it-IT" sz="2000" i="1" dirty="0"/>
              <a:t> </a:t>
            </a:r>
            <a:r>
              <a:rPr lang="it-IT" sz="2000" i="1" dirty="0" err="1"/>
              <a:t>nur</a:t>
            </a:r>
            <a:r>
              <a:rPr lang="it-IT" sz="2000" i="1" dirty="0"/>
              <a:t> </a:t>
            </a:r>
            <a:r>
              <a:rPr lang="it-IT" sz="2000" i="1" dirty="0" err="1"/>
              <a:t>Liebe</a:t>
            </a:r>
            <a:r>
              <a:rPr lang="it-IT" sz="2000" i="1" dirty="0"/>
              <a:t> (1963)</a:t>
            </a:r>
            <a:endParaRPr lang="it-IT" sz="4000" i="1" dirty="0"/>
          </a:p>
        </p:txBody>
      </p:sp>
      <p:sp>
        <p:nvSpPr>
          <p:cNvPr id="8" name="Segnaposto contenuto 7">
            <a:extLst>
              <a:ext uri="{FF2B5EF4-FFF2-40B4-BE49-F238E27FC236}">
                <a16:creationId xmlns:a16="http://schemas.microsoft.com/office/drawing/2014/main" id="{3D04006C-FE2F-154D-8B56-80DD29CECF06}"/>
              </a:ext>
            </a:extLst>
          </p:cNvPr>
          <p:cNvSpPr>
            <a:spLocks noGrp="1"/>
          </p:cNvSpPr>
          <p:nvPr>
            <p:ph idx="1"/>
          </p:nvPr>
        </p:nvSpPr>
        <p:spPr>
          <a:xfrm>
            <a:off x="166254" y="1998132"/>
            <a:ext cx="9581664" cy="1915149"/>
          </a:xfrm>
        </p:spPr>
        <p:txBody>
          <a:bodyPr>
            <a:noAutofit/>
          </a:bodyPr>
          <a:lstStyle/>
          <a:p>
            <a:pPr marL="0" indent="0" algn="just">
              <a:buNone/>
            </a:pPr>
            <a:r>
              <a:rPr lang="it-IT" sz="2200" dirty="0">
                <a:solidFill>
                  <a:schemeClr val="bg1"/>
                </a:solidFill>
              </a:rPr>
              <a:t>La teologia dell’età patristica, medievale e rinascimentale ha battuto la via cosmologica, presentando il cristianesimo come il compimento dell’interpretazione del mondo data dall’antichità. </a:t>
            </a:r>
            <a:br>
              <a:rPr lang="it-IT" sz="2200" dirty="0">
                <a:solidFill>
                  <a:schemeClr val="bg1"/>
                </a:solidFill>
              </a:rPr>
            </a:br>
            <a:r>
              <a:rPr lang="it-IT" sz="2200" dirty="0">
                <a:solidFill>
                  <a:schemeClr val="bg1"/>
                </a:solidFill>
              </a:rPr>
              <a:t>La teologia dell’epoca moderna ha operato uno spostamento e pratica la via antropologica: il cristianesimo si presenta come la più profonda interpretazione dell’uomo. </a:t>
            </a:r>
          </a:p>
          <a:p>
            <a:pPr marL="0" indent="0" algn="just">
              <a:spcBef>
                <a:spcPts val="1600"/>
              </a:spcBef>
              <a:spcAft>
                <a:spcPts val="1200"/>
              </a:spcAft>
              <a:buNone/>
            </a:pPr>
            <a:r>
              <a:rPr lang="it-IT" sz="2200" dirty="0">
                <a:solidFill>
                  <a:schemeClr val="bg1"/>
                </a:solidFill>
              </a:rPr>
              <a:t> </a:t>
            </a:r>
            <a:endParaRPr lang="it-IT" sz="2300" i="1" dirty="0">
              <a:solidFill>
                <a:schemeClr val="bg1"/>
              </a:solidFill>
            </a:endParaRPr>
          </a:p>
        </p:txBody>
      </p:sp>
      <p:sp>
        <p:nvSpPr>
          <p:cNvPr id="2" name="Segnaposto numero diapositiva 1">
            <a:extLst>
              <a:ext uri="{FF2B5EF4-FFF2-40B4-BE49-F238E27FC236}">
                <a16:creationId xmlns:a16="http://schemas.microsoft.com/office/drawing/2014/main" id="{8FD12E6A-1F09-724C-8105-AD942F0D63C2}"/>
              </a:ext>
            </a:extLst>
          </p:cNvPr>
          <p:cNvSpPr>
            <a:spLocks noGrp="1"/>
          </p:cNvSpPr>
          <p:nvPr>
            <p:ph type="sldNum" sz="quarter" idx="12"/>
          </p:nvPr>
        </p:nvSpPr>
        <p:spPr>
          <a:xfrm>
            <a:off x="11367655" y="-213094"/>
            <a:ext cx="990655" cy="1184273"/>
          </a:xfrm>
        </p:spPr>
        <p:txBody>
          <a:bodyPr/>
          <a:lstStyle/>
          <a:p>
            <a:fld id="{6D22F896-40B5-4ADD-8801-0D06FADFA095}" type="slidenum">
              <a:rPr lang="en-US" smtClean="0"/>
              <a:t>20</a:t>
            </a:fld>
            <a:endParaRPr lang="en-US" dirty="0"/>
          </a:p>
        </p:txBody>
      </p:sp>
      <p:pic>
        <p:nvPicPr>
          <p:cNvPr id="4" name="Immagine 3">
            <a:extLst>
              <a:ext uri="{FF2B5EF4-FFF2-40B4-BE49-F238E27FC236}">
                <a16:creationId xmlns:a16="http://schemas.microsoft.com/office/drawing/2014/main" id="{063917C7-8759-D94A-B5A3-06A894AE5215}"/>
              </a:ext>
            </a:extLst>
          </p:cNvPr>
          <p:cNvPicPr>
            <a:picLocks noChangeAspect="1"/>
          </p:cNvPicPr>
          <p:nvPr/>
        </p:nvPicPr>
        <p:blipFill>
          <a:blip r:embed="rId3"/>
          <a:stretch>
            <a:fillRect/>
          </a:stretch>
        </p:blipFill>
        <p:spPr>
          <a:xfrm>
            <a:off x="9791036" y="571500"/>
            <a:ext cx="2386923" cy="3662744"/>
          </a:xfrm>
          <a:prstGeom prst="rect">
            <a:avLst/>
          </a:prstGeom>
        </p:spPr>
      </p:pic>
      <p:sp>
        <p:nvSpPr>
          <p:cNvPr id="10" name="CasellaDiTesto 9">
            <a:extLst>
              <a:ext uri="{FF2B5EF4-FFF2-40B4-BE49-F238E27FC236}">
                <a16:creationId xmlns:a16="http://schemas.microsoft.com/office/drawing/2014/main" id="{3298C509-3C25-CD47-B2A4-08DBFDCAFB00}"/>
              </a:ext>
            </a:extLst>
          </p:cNvPr>
          <p:cNvSpPr txBox="1"/>
          <p:nvPr/>
        </p:nvSpPr>
        <p:spPr>
          <a:xfrm>
            <a:off x="166254" y="4332014"/>
            <a:ext cx="11913451" cy="2123658"/>
          </a:xfrm>
          <a:prstGeom prst="rect">
            <a:avLst/>
          </a:prstGeom>
          <a:noFill/>
        </p:spPr>
        <p:txBody>
          <a:bodyPr wrap="square" rtlCol="0">
            <a:spAutoFit/>
          </a:bodyPr>
          <a:lstStyle/>
          <a:p>
            <a:pPr algn="just"/>
            <a:r>
              <a:rPr lang="it-IT" sz="2200" dirty="0">
                <a:solidFill>
                  <a:schemeClr val="bg1"/>
                </a:solidFill>
              </a:rPr>
              <a:t>Ma, per von </a:t>
            </a:r>
            <a:r>
              <a:rPr lang="it-IT" sz="2200" dirty="0" err="1">
                <a:solidFill>
                  <a:schemeClr val="bg1"/>
                </a:solidFill>
              </a:rPr>
              <a:t>Balthasar</a:t>
            </a:r>
            <a:r>
              <a:rPr lang="it-IT" sz="2200" dirty="0">
                <a:solidFill>
                  <a:schemeClr val="bg1"/>
                </a:solidFill>
              </a:rPr>
              <a:t>, sia la via cosmologica sia la via antropologica sono delle interpretazioni riduttive, in quanto assumono il cosmo e l’esistenza umana come criteri di giustificazione del cristianesimo, che invece ha in sé ed esibisce da sé la sua giustificazione. </a:t>
            </a:r>
            <a:r>
              <a:rPr lang="it-IT" sz="2200" b="1" dirty="0">
                <a:solidFill>
                  <a:schemeClr val="bg1"/>
                </a:solidFill>
              </a:rPr>
              <a:t>La terza via, la via </a:t>
            </a:r>
            <a:r>
              <a:rPr lang="it-IT" sz="2200" b="1" dirty="0" err="1">
                <a:solidFill>
                  <a:schemeClr val="bg1"/>
                </a:solidFill>
              </a:rPr>
              <a:t>balthasariana</a:t>
            </a:r>
            <a:r>
              <a:rPr lang="it-IT" sz="2200" b="1" dirty="0">
                <a:solidFill>
                  <a:schemeClr val="bg1"/>
                </a:solidFill>
              </a:rPr>
              <a:t>, è la via dell’amore: «Solo l’amore è credibile». Nella rivelazione cristiana è l’amore assoluto di Dio, che in Cristo da sé si fa incontro all’uomo; Dio si </a:t>
            </a:r>
            <a:r>
              <a:rPr lang="it-IT" sz="2200" b="1" dirty="0" err="1">
                <a:solidFill>
                  <a:schemeClr val="bg1"/>
                </a:solidFill>
              </a:rPr>
              <a:t>autopresenta</a:t>
            </a:r>
            <a:r>
              <a:rPr lang="it-IT" sz="2200" b="1" dirty="0">
                <a:solidFill>
                  <a:schemeClr val="bg1"/>
                </a:solidFill>
              </a:rPr>
              <a:t> in Cristo nella gloria del suo amore assoluto.</a:t>
            </a:r>
          </a:p>
        </p:txBody>
      </p:sp>
    </p:spTree>
    <p:extLst>
      <p:ext uri="{BB962C8B-B14F-4D97-AF65-F5344CB8AC3E}">
        <p14:creationId xmlns:p14="http://schemas.microsoft.com/office/powerpoint/2010/main" val="2703041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D93A046-FE1C-B342-937F-B2D22268EC91}"/>
              </a:ext>
            </a:extLst>
          </p:cNvPr>
          <p:cNvSpPr txBox="1"/>
          <p:nvPr/>
        </p:nvSpPr>
        <p:spPr>
          <a:xfrm>
            <a:off x="1292255" y="2368104"/>
            <a:ext cx="3618413" cy="461665"/>
          </a:xfrm>
          <a:prstGeom prst="rect">
            <a:avLst/>
          </a:prstGeom>
          <a:noFill/>
        </p:spPr>
        <p:txBody>
          <a:bodyPr wrap="square" rtlCol="0">
            <a:spAutoFit/>
          </a:bodyPr>
          <a:lstStyle/>
          <a:p>
            <a:endParaRPr lang="it-IT" sz="2400" dirty="0">
              <a:solidFill>
                <a:schemeClr val="bg1"/>
              </a:solidFill>
            </a:endParaRPr>
          </a:p>
        </p:txBody>
      </p:sp>
      <p:sp>
        <p:nvSpPr>
          <p:cNvPr id="6" name="Titolo 5">
            <a:extLst>
              <a:ext uri="{FF2B5EF4-FFF2-40B4-BE49-F238E27FC236}">
                <a16:creationId xmlns:a16="http://schemas.microsoft.com/office/drawing/2014/main" id="{4C5D0178-F511-FA40-9391-CDB1CD10DA42}"/>
              </a:ext>
            </a:extLst>
          </p:cNvPr>
          <p:cNvSpPr>
            <a:spLocks noGrp="1"/>
          </p:cNvSpPr>
          <p:nvPr>
            <p:ph type="title"/>
          </p:nvPr>
        </p:nvSpPr>
        <p:spPr/>
        <p:txBody>
          <a:bodyPr/>
          <a:lstStyle/>
          <a:p>
            <a:r>
              <a:rPr lang="it-IT" sz="4000" dirty="0"/>
              <a:t>La logica dell’amore…</a:t>
            </a:r>
            <a:r>
              <a:rPr lang="it-IT" sz="2000" i="1" dirty="0"/>
              <a:t> </a:t>
            </a:r>
            <a:r>
              <a:rPr lang="it-IT" sz="2000" i="1" dirty="0" err="1"/>
              <a:t>Theologie</a:t>
            </a:r>
            <a:r>
              <a:rPr lang="it-IT" sz="2000" i="1" dirty="0"/>
              <a:t> </a:t>
            </a:r>
            <a:r>
              <a:rPr lang="it-IT" sz="2000" i="1" dirty="0" err="1"/>
              <a:t>der</a:t>
            </a:r>
            <a:r>
              <a:rPr lang="it-IT" sz="2000" i="1" dirty="0"/>
              <a:t> </a:t>
            </a:r>
            <a:r>
              <a:rPr lang="it-IT" sz="2000" i="1" dirty="0" err="1"/>
              <a:t>drei</a:t>
            </a:r>
            <a:r>
              <a:rPr lang="it-IT" sz="2000" i="1" dirty="0"/>
              <a:t> </a:t>
            </a:r>
            <a:r>
              <a:rPr lang="it-IT" sz="2000" i="1" dirty="0" err="1"/>
              <a:t>Tage</a:t>
            </a:r>
            <a:r>
              <a:rPr lang="it-IT" sz="2000" i="1" dirty="0"/>
              <a:t> (1969)</a:t>
            </a:r>
            <a:endParaRPr lang="it-IT" sz="4000" i="1" dirty="0"/>
          </a:p>
        </p:txBody>
      </p:sp>
      <p:sp>
        <p:nvSpPr>
          <p:cNvPr id="8" name="Segnaposto contenuto 7">
            <a:extLst>
              <a:ext uri="{FF2B5EF4-FFF2-40B4-BE49-F238E27FC236}">
                <a16:creationId xmlns:a16="http://schemas.microsoft.com/office/drawing/2014/main" id="{3D04006C-FE2F-154D-8B56-80DD29CECF06}"/>
              </a:ext>
            </a:extLst>
          </p:cNvPr>
          <p:cNvSpPr>
            <a:spLocks noGrp="1"/>
          </p:cNvSpPr>
          <p:nvPr>
            <p:ph idx="1"/>
          </p:nvPr>
        </p:nvSpPr>
        <p:spPr>
          <a:xfrm>
            <a:off x="166254" y="2166702"/>
            <a:ext cx="9581664" cy="2058414"/>
          </a:xfrm>
        </p:spPr>
        <p:txBody>
          <a:bodyPr>
            <a:noAutofit/>
          </a:bodyPr>
          <a:lstStyle/>
          <a:p>
            <a:pPr marL="0" indent="0" algn="just">
              <a:spcBef>
                <a:spcPts val="1600"/>
              </a:spcBef>
              <a:spcAft>
                <a:spcPts val="1200"/>
              </a:spcAft>
              <a:buNone/>
            </a:pPr>
            <a:r>
              <a:rPr lang="it-IT" sz="2300" dirty="0">
                <a:solidFill>
                  <a:schemeClr val="bg1"/>
                </a:solidFill>
              </a:rPr>
              <a:t>L’unico mezzo che potrebbe evitare queste i due estremi opposti [una mal compresa dottrina dell’immutabilità divina e la dottrina della </a:t>
            </a:r>
            <a:r>
              <a:rPr lang="it-IT" sz="2300" dirty="0" err="1">
                <a:solidFill>
                  <a:schemeClr val="bg1"/>
                </a:solidFill>
              </a:rPr>
              <a:t>kenosi</a:t>
            </a:r>
            <a:r>
              <a:rPr lang="it-IT" sz="2300" dirty="0">
                <a:solidFill>
                  <a:schemeClr val="bg1"/>
                </a:solidFill>
              </a:rPr>
              <a:t>] e incompatibili sarebbe, mi pare, quella di collegare l’evento della </a:t>
            </a:r>
            <a:r>
              <a:rPr lang="it-IT" sz="2300" dirty="0" err="1">
                <a:solidFill>
                  <a:schemeClr val="bg1"/>
                </a:solidFill>
              </a:rPr>
              <a:t>kenosi</a:t>
            </a:r>
            <a:r>
              <a:rPr lang="it-IT" sz="2300" dirty="0">
                <a:solidFill>
                  <a:schemeClr val="bg1"/>
                </a:solidFill>
              </a:rPr>
              <a:t> del Figlio di Dio a ciò che, per analogia, si può indicare come evento eterno delle persone divine. </a:t>
            </a:r>
            <a:endParaRPr lang="it-IT" sz="2300" i="1" dirty="0">
              <a:solidFill>
                <a:schemeClr val="bg1"/>
              </a:solidFill>
            </a:endParaRPr>
          </a:p>
        </p:txBody>
      </p:sp>
      <p:sp>
        <p:nvSpPr>
          <p:cNvPr id="2" name="Segnaposto numero diapositiva 1">
            <a:extLst>
              <a:ext uri="{FF2B5EF4-FFF2-40B4-BE49-F238E27FC236}">
                <a16:creationId xmlns:a16="http://schemas.microsoft.com/office/drawing/2014/main" id="{8FD12E6A-1F09-724C-8105-AD942F0D63C2}"/>
              </a:ext>
            </a:extLst>
          </p:cNvPr>
          <p:cNvSpPr>
            <a:spLocks noGrp="1"/>
          </p:cNvSpPr>
          <p:nvPr>
            <p:ph type="sldNum" sz="quarter" idx="12"/>
          </p:nvPr>
        </p:nvSpPr>
        <p:spPr>
          <a:xfrm>
            <a:off x="11367655" y="-213094"/>
            <a:ext cx="990655" cy="1184273"/>
          </a:xfrm>
        </p:spPr>
        <p:txBody>
          <a:bodyPr/>
          <a:lstStyle/>
          <a:p>
            <a:fld id="{6D22F896-40B5-4ADD-8801-0D06FADFA095}" type="slidenum">
              <a:rPr lang="en-US" smtClean="0"/>
              <a:t>21</a:t>
            </a:fld>
            <a:endParaRPr lang="en-US" dirty="0"/>
          </a:p>
        </p:txBody>
      </p:sp>
      <p:pic>
        <p:nvPicPr>
          <p:cNvPr id="4" name="Immagine 3">
            <a:extLst>
              <a:ext uri="{FF2B5EF4-FFF2-40B4-BE49-F238E27FC236}">
                <a16:creationId xmlns:a16="http://schemas.microsoft.com/office/drawing/2014/main" id="{063917C7-8759-D94A-B5A3-06A894AE5215}"/>
              </a:ext>
            </a:extLst>
          </p:cNvPr>
          <p:cNvPicPr>
            <a:picLocks noChangeAspect="1"/>
          </p:cNvPicPr>
          <p:nvPr/>
        </p:nvPicPr>
        <p:blipFill>
          <a:blip r:embed="rId3"/>
          <a:stretch>
            <a:fillRect/>
          </a:stretch>
        </p:blipFill>
        <p:spPr>
          <a:xfrm>
            <a:off x="9747918" y="584658"/>
            <a:ext cx="2386923" cy="3471888"/>
          </a:xfrm>
          <a:prstGeom prst="rect">
            <a:avLst/>
          </a:prstGeom>
        </p:spPr>
      </p:pic>
      <p:sp>
        <p:nvSpPr>
          <p:cNvPr id="10" name="CasellaDiTesto 9">
            <a:extLst>
              <a:ext uri="{FF2B5EF4-FFF2-40B4-BE49-F238E27FC236}">
                <a16:creationId xmlns:a16="http://schemas.microsoft.com/office/drawing/2014/main" id="{3298C509-3C25-CD47-B2A4-08DBFDCAFB00}"/>
              </a:ext>
            </a:extLst>
          </p:cNvPr>
          <p:cNvSpPr txBox="1"/>
          <p:nvPr/>
        </p:nvSpPr>
        <p:spPr>
          <a:xfrm>
            <a:off x="166254" y="4495980"/>
            <a:ext cx="11913451" cy="1569660"/>
          </a:xfrm>
          <a:prstGeom prst="rect">
            <a:avLst/>
          </a:prstGeom>
          <a:noFill/>
        </p:spPr>
        <p:txBody>
          <a:bodyPr wrap="square" rtlCol="0">
            <a:spAutoFit/>
          </a:bodyPr>
          <a:lstStyle/>
          <a:p>
            <a:pPr algn="just">
              <a:spcBef>
                <a:spcPts val="1600"/>
              </a:spcBef>
              <a:spcAft>
                <a:spcPts val="1200"/>
              </a:spcAft>
            </a:pPr>
            <a:r>
              <a:rPr lang="it-IT" sz="2400" dirty="0">
                <a:solidFill>
                  <a:schemeClr val="bg1"/>
                </a:solidFill>
              </a:rPr>
              <a:t>E a partire da questo evento sovratemporale, ma sempre attuale, che dobbiamo, da cristiani, accostare il mistero dell’essenza divina: questa ‘essenza’ è da sempre </a:t>
            </a:r>
            <a:r>
              <a:rPr lang="it-IT" sz="2400" i="1" dirty="0">
                <a:solidFill>
                  <a:schemeClr val="bg1"/>
                </a:solidFill>
              </a:rPr>
              <a:t>donata</a:t>
            </a:r>
            <a:r>
              <a:rPr lang="it-IT" sz="2400" dirty="0">
                <a:solidFill>
                  <a:schemeClr val="bg1"/>
                </a:solidFill>
              </a:rPr>
              <a:t> dell’autodonazione del Padre, </a:t>
            </a:r>
            <a:r>
              <a:rPr lang="it-IT" sz="2400" i="1" dirty="0">
                <a:solidFill>
                  <a:schemeClr val="bg1"/>
                </a:solidFill>
              </a:rPr>
              <a:t>resa</a:t>
            </a:r>
            <a:r>
              <a:rPr lang="it-IT" sz="2400" dirty="0">
                <a:solidFill>
                  <a:schemeClr val="bg1"/>
                </a:solidFill>
              </a:rPr>
              <a:t> nell’azione di grazie del Figlio, </a:t>
            </a:r>
            <a:r>
              <a:rPr lang="it-IT" sz="2400" i="1" dirty="0">
                <a:solidFill>
                  <a:schemeClr val="bg1"/>
                </a:solidFill>
              </a:rPr>
              <a:t>rappresentata</a:t>
            </a:r>
            <a:r>
              <a:rPr lang="it-IT" sz="2400" dirty="0">
                <a:solidFill>
                  <a:schemeClr val="bg1"/>
                </a:solidFill>
              </a:rPr>
              <a:t> nel suo carattere di amore assoluto dello Spirito Santo</a:t>
            </a:r>
            <a:r>
              <a:rPr lang="it-IT" sz="2400" dirty="0"/>
              <a:t>.</a:t>
            </a:r>
          </a:p>
        </p:txBody>
      </p:sp>
    </p:spTree>
    <p:extLst>
      <p:ext uri="{BB962C8B-B14F-4D97-AF65-F5344CB8AC3E}">
        <p14:creationId xmlns:p14="http://schemas.microsoft.com/office/powerpoint/2010/main" val="3358685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D93A046-FE1C-B342-937F-B2D22268EC91}"/>
              </a:ext>
            </a:extLst>
          </p:cNvPr>
          <p:cNvSpPr txBox="1"/>
          <p:nvPr/>
        </p:nvSpPr>
        <p:spPr>
          <a:xfrm>
            <a:off x="1292255" y="2368104"/>
            <a:ext cx="3618413" cy="461665"/>
          </a:xfrm>
          <a:prstGeom prst="rect">
            <a:avLst/>
          </a:prstGeom>
          <a:noFill/>
        </p:spPr>
        <p:txBody>
          <a:bodyPr wrap="square" rtlCol="0">
            <a:spAutoFit/>
          </a:bodyPr>
          <a:lstStyle/>
          <a:p>
            <a:endParaRPr lang="it-IT" sz="2400" dirty="0">
              <a:solidFill>
                <a:schemeClr val="bg1"/>
              </a:solidFill>
            </a:endParaRPr>
          </a:p>
        </p:txBody>
      </p:sp>
      <p:sp>
        <p:nvSpPr>
          <p:cNvPr id="6" name="Titolo 5">
            <a:extLst>
              <a:ext uri="{FF2B5EF4-FFF2-40B4-BE49-F238E27FC236}">
                <a16:creationId xmlns:a16="http://schemas.microsoft.com/office/drawing/2014/main" id="{4C5D0178-F511-FA40-9391-CDB1CD10DA42}"/>
              </a:ext>
            </a:extLst>
          </p:cNvPr>
          <p:cNvSpPr>
            <a:spLocks noGrp="1"/>
          </p:cNvSpPr>
          <p:nvPr>
            <p:ph type="title"/>
          </p:nvPr>
        </p:nvSpPr>
        <p:spPr/>
        <p:txBody>
          <a:bodyPr/>
          <a:lstStyle/>
          <a:p>
            <a:r>
              <a:rPr lang="it-IT" sz="4000" dirty="0"/>
              <a:t>La logica dell’amore…</a:t>
            </a:r>
            <a:r>
              <a:rPr lang="it-IT" sz="2000" i="1" dirty="0"/>
              <a:t> </a:t>
            </a:r>
            <a:r>
              <a:rPr lang="it-IT" sz="2000" i="1" dirty="0" err="1"/>
              <a:t>Theologie</a:t>
            </a:r>
            <a:r>
              <a:rPr lang="it-IT" sz="2000" i="1" dirty="0"/>
              <a:t> </a:t>
            </a:r>
            <a:r>
              <a:rPr lang="it-IT" sz="2000" i="1" dirty="0" err="1"/>
              <a:t>der</a:t>
            </a:r>
            <a:r>
              <a:rPr lang="it-IT" sz="2000" i="1" dirty="0"/>
              <a:t> </a:t>
            </a:r>
            <a:r>
              <a:rPr lang="it-IT" sz="2000" i="1" dirty="0" err="1"/>
              <a:t>drei</a:t>
            </a:r>
            <a:r>
              <a:rPr lang="it-IT" sz="2000" i="1" dirty="0"/>
              <a:t> </a:t>
            </a:r>
            <a:r>
              <a:rPr lang="it-IT" sz="2000" i="1" dirty="0" err="1"/>
              <a:t>Tage</a:t>
            </a:r>
            <a:r>
              <a:rPr lang="it-IT" sz="2000" i="1" dirty="0"/>
              <a:t> (1969)</a:t>
            </a:r>
            <a:endParaRPr lang="it-IT" sz="4000" i="1" dirty="0"/>
          </a:p>
        </p:txBody>
      </p:sp>
      <p:sp>
        <p:nvSpPr>
          <p:cNvPr id="8" name="Segnaposto contenuto 7">
            <a:extLst>
              <a:ext uri="{FF2B5EF4-FFF2-40B4-BE49-F238E27FC236}">
                <a16:creationId xmlns:a16="http://schemas.microsoft.com/office/drawing/2014/main" id="{3D04006C-FE2F-154D-8B56-80DD29CECF06}"/>
              </a:ext>
            </a:extLst>
          </p:cNvPr>
          <p:cNvSpPr>
            <a:spLocks noGrp="1"/>
          </p:cNvSpPr>
          <p:nvPr>
            <p:ph idx="1"/>
          </p:nvPr>
        </p:nvSpPr>
        <p:spPr>
          <a:xfrm>
            <a:off x="166254" y="1998132"/>
            <a:ext cx="9581664" cy="2333882"/>
          </a:xfrm>
        </p:spPr>
        <p:txBody>
          <a:bodyPr>
            <a:noAutofit/>
          </a:bodyPr>
          <a:lstStyle/>
          <a:p>
            <a:pPr marL="0" indent="0" algn="just">
              <a:buNone/>
            </a:pPr>
            <a:r>
              <a:rPr lang="it-IT" sz="2300" dirty="0">
                <a:solidFill>
                  <a:schemeClr val="bg1"/>
                </a:solidFill>
              </a:rPr>
              <a:t>Noi non sapremo mai esprimere la profondità abissale dell’autodonazione del Padre, il quale, in un’eterna ‘</a:t>
            </a:r>
            <a:r>
              <a:rPr lang="it-IT" sz="2300" dirty="0" err="1">
                <a:solidFill>
                  <a:schemeClr val="bg1"/>
                </a:solidFill>
              </a:rPr>
              <a:t>sovrakenosi</a:t>
            </a:r>
            <a:r>
              <a:rPr lang="it-IT" sz="2300" dirty="0">
                <a:solidFill>
                  <a:schemeClr val="bg1"/>
                </a:solidFill>
              </a:rPr>
              <a:t>’, si ‘priva’ di tutto ciò che Egli è e può per produrre un Dio consustanziale, il Figlio. Tutto ciò che si può pensare e immaginare di Dio è, in anticipo, incluso e superato in questa destituzione di </a:t>
            </a:r>
            <a:r>
              <a:rPr lang="it-IT" sz="2300" dirty="0" err="1">
                <a:solidFill>
                  <a:schemeClr val="bg1"/>
                </a:solidFill>
              </a:rPr>
              <a:t>sè</a:t>
            </a:r>
            <a:r>
              <a:rPr lang="it-IT" sz="2300" dirty="0">
                <a:solidFill>
                  <a:schemeClr val="bg1"/>
                </a:solidFill>
              </a:rPr>
              <a:t> che costituisce la persona del Padre e, al tempo stesso, quella del Figlio e dello Spirito.</a:t>
            </a:r>
          </a:p>
          <a:p>
            <a:pPr marL="0" indent="0" algn="just">
              <a:spcBef>
                <a:spcPts val="1600"/>
              </a:spcBef>
              <a:spcAft>
                <a:spcPts val="1200"/>
              </a:spcAft>
              <a:buNone/>
            </a:pPr>
            <a:r>
              <a:rPr lang="it-IT" sz="2200" dirty="0">
                <a:solidFill>
                  <a:schemeClr val="bg1"/>
                </a:solidFill>
              </a:rPr>
              <a:t> </a:t>
            </a:r>
            <a:endParaRPr lang="it-IT" sz="2200" i="1" dirty="0">
              <a:solidFill>
                <a:schemeClr val="bg1"/>
              </a:solidFill>
            </a:endParaRPr>
          </a:p>
        </p:txBody>
      </p:sp>
      <p:sp>
        <p:nvSpPr>
          <p:cNvPr id="2" name="Segnaposto numero diapositiva 1">
            <a:extLst>
              <a:ext uri="{FF2B5EF4-FFF2-40B4-BE49-F238E27FC236}">
                <a16:creationId xmlns:a16="http://schemas.microsoft.com/office/drawing/2014/main" id="{8FD12E6A-1F09-724C-8105-AD942F0D63C2}"/>
              </a:ext>
            </a:extLst>
          </p:cNvPr>
          <p:cNvSpPr>
            <a:spLocks noGrp="1"/>
          </p:cNvSpPr>
          <p:nvPr>
            <p:ph type="sldNum" sz="quarter" idx="12"/>
          </p:nvPr>
        </p:nvSpPr>
        <p:spPr>
          <a:xfrm>
            <a:off x="11367655" y="-213094"/>
            <a:ext cx="990655" cy="1184273"/>
          </a:xfrm>
        </p:spPr>
        <p:txBody>
          <a:bodyPr/>
          <a:lstStyle/>
          <a:p>
            <a:fld id="{6D22F896-40B5-4ADD-8801-0D06FADFA095}" type="slidenum">
              <a:rPr lang="en-US" smtClean="0"/>
              <a:t>22</a:t>
            </a:fld>
            <a:endParaRPr lang="en-US" dirty="0"/>
          </a:p>
        </p:txBody>
      </p:sp>
      <p:pic>
        <p:nvPicPr>
          <p:cNvPr id="4" name="Immagine 3">
            <a:extLst>
              <a:ext uri="{FF2B5EF4-FFF2-40B4-BE49-F238E27FC236}">
                <a16:creationId xmlns:a16="http://schemas.microsoft.com/office/drawing/2014/main" id="{063917C7-8759-D94A-B5A3-06A894AE5215}"/>
              </a:ext>
            </a:extLst>
          </p:cNvPr>
          <p:cNvPicPr>
            <a:picLocks noChangeAspect="1"/>
          </p:cNvPicPr>
          <p:nvPr/>
        </p:nvPicPr>
        <p:blipFill>
          <a:blip r:embed="rId3"/>
          <a:stretch>
            <a:fillRect/>
          </a:stretch>
        </p:blipFill>
        <p:spPr>
          <a:xfrm>
            <a:off x="9747918" y="584658"/>
            <a:ext cx="2386923" cy="3471888"/>
          </a:xfrm>
          <a:prstGeom prst="rect">
            <a:avLst/>
          </a:prstGeom>
        </p:spPr>
      </p:pic>
      <p:sp>
        <p:nvSpPr>
          <p:cNvPr id="10" name="CasellaDiTesto 9">
            <a:extLst>
              <a:ext uri="{FF2B5EF4-FFF2-40B4-BE49-F238E27FC236}">
                <a16:creationId xmlns:a16="http://schemas.microsoft.com/office/drawing/2014/main" id="{3298C509-3C25-CD47-B2A4-08DBFDCAFB00}"/>
              </a:ext>
            </a:extLst>
          </p:cNvPr>
          <p:cNvSpPr txBox="1"/>
          <p:nvPr/>
        </p:nvSpPr>
        <p:spPr>
          <a:xfrm>
            <a:off x="166254" y="4495980"/>
            <a:ext cx="11913451" cy="1508105"/>
          </a:xfrm>
          <a:prstGeom prst="rect">
            <a:avLst/>
          </a:prstGeom>
          <a:noFill/>
        </p:spPr>
        <p:txBody>
          <a:bodyPr wrap="square" rtlCol="0">
            <a:spAutoFit/>
          </a:bodyPr>
          <a:lstStyle/>
          <a:p>
            <a:pPr algn="just"/>
            <a:r>
              <a:rPr lang="it-IT" sz="2300" dirty="0">
                <a:solidFill>
                  <a:schemeClr val="bg1"/>
                </a:solidFill>
              </a:rPr>
              <a:t>Dio come ‘baratro’ (</a:t>
            </a:r>
            <a:r>
              <a:rPr lang="it-IT" sz="2300" dirty="0" err="1">
                <a:solidFill>
                  <a:schemeClr val="bg1"/>
                </a:solidFill>
              </a:rPr>
              <a:t>Eckhart</a:t>
            </a:r>
            <a:r>
              <a:rPr lang="it-IT" sz="2300" dirty="0">
                <a:solidFill>
                  <a:schemeClr val="bg1"/>
                </a:solidFill>
              </a:rPr>
              <a:t>: </a:t>
            </a:r>
            <a:r>
              <a:rPr lang="it-IT" sz="2300" i="1" dirty="0">
                <a:solidFill>
                  <a:schemeClr val="bg1"/>
                </a:solidFill>
              </a:rPr>
              <a:t>non-fondamento</a:t>
            </a:r>
            <a:r>
              <a:rPr lang="it-IT" sz="2300" dirty="0">
                <a:solidFill>
                  <a:schemeClr val="bg1"/>
                </a:solidFill>
              </a:rPr>
              <a:t>) dell’Amore assoluto contiene, in anticipo ed eternamente, tutte le modalità d’amore, di compassione, perfino di ‘separazione’ motivata dall’amore e fondata sulla distinzione infinita dell’ipostasi; modalità che potranno manifestarsi nel corso di una storia di salvezza con l’umanità peccatrice.</a:t>
            </a:r>
          </a:p>
        </p:txBody>
      </p:sp>
    </p:spTree>
    <p:extLst>
      <p:ext uri="{BB962C8B-B14F-4D97-AF65-F5344CB8AC3E}">
        <p14:creationId xmlns:p14="http://schemas.microsoft.com/office/powerpoint/2010/main" val="2382194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9A2CD62A-32EB-F24A-B665-DD23AFEEA639}"/>
              </a:ext>
            </a:extLst>
          </p:cNvPr>
          <p:cNvSpPr>
            <a:spLocks noGrp="1"/>
          </p:cNvSpPr>
          <p:nvPr>
            <p:ph type="title"/>
          </p:nvPr>
        </p:nvSpPr>
        <p:spPr/>
        <p:txBody>
          <a:bodyPr/>
          <a:lstStyle/>
          <a:p>
            <a:r>
              <a:rPr lang="it-IT" dirty="0"/>
              <a:t>1. Incarnazione e Passione</a:t>
            </a:r>
          </a:p>
        </p:txBody>
      </p:sp>
      <p:sp>
        <p:nvSpPr>
          <p:cNvPr id="10" name="Segnaposto contenuto 9">
            <a:extLst>
              <a:ext uri="{FF2B5EF4-FFF2-40B4-BE49-F238E27FC236}">
                <a16:creationId xmlns:a16="http://schemas.microsoft.com/office/drawing/2014/main" id="{DA96A601-CC54-5C4E-A0A6-FF7B651DB9B7}"/>
              </a:ext>
            </a:extLst>
          </p:cNvPr>
          <p:cNvSpPr>
            <a:spLocks noGrp="1"/>
          </p:cNvSpPr>
          <p:nvPr>
            <p:ph idx="1"/>
          </p:nvPr>
        </p:nvSpPr>
        <p:spPr/>
        <p:txBody>
          <a:bodyPr>
            <a:normAutofit/>
          </a:bodyPr>
          <a:lstStyle/>
          <a:p>
            <a:pPr marL="0" indent="0" algn="ctr">
              <a:buNone/>
            </a:pPr>
            <a:r>
              <a:rPr lang="it-IT" sz="3200" i="1" dirty="0">
                <a:solidFill>
                  <a:schemeClr val="bg1"/>
                </a:solidFill>
              </a:rPr>
              <a:t>Adesso occorre che noi consideriamo il problema e il dogma, spesso passato sotto silenzio, ma che proprio per questo motivo io voglio indagare con maggior impegno: questo prezioso e glorioso sangue divino, sparso per noi: … per quale ragione e per quel fine è stato pagato un tale prezzo?</a:t>
            </a:r>
          </a:p>
          <a:p>
            <a:pPr marL="0" indent="0" algn="ctr">
              <a:buNone/>
            </a:pPr>
            <a:r>
              <a:rPr lang="it-IT" sz="1600" i="1" dirty="0">
                <a:solidFill>
                  <a:schemeClr val="bg1"/>
                </a:solidFill>
              </a:rPr>
              <a:t>Gregorio di </a:t>
            </a:r>
            <a:r>
              <a:rPr lang="it-IT" sz="1600" i="1" dirty="0" err="1">
                <a:solidFill>
                  <a:schemeClr val="bg1"/>
                </a:solidFill>
              </a:rPr>
              <a:t>Nazianzo</a:t>
            </a:r>
            <a:endParaRPr lang="it-IT" sz="1600" i="1" dirty="0">
              <a:solidFill>
                <a:schemeClr val="bg1"/>
              </a:solidFill>
            </a:endParaRPr>
          </a:p>
          <a:p>
            <a:pPr marL="0" indent="0">
              <a:buNone/>
            </a:pPr>
            <a:endParaRPr lang="it-IT" sz="3200" dirty="0"/>
          </a:p>
        </p:txBody>
      </p:sp>
      <p:sp>
        <p:nvSpPr>
          <p:cNvPr id="4" name="Segnaposto numero diapositiva 3">
            <a:extLst>
              <a:ext uri="{FF2B5EF4-FFF2-40B4-BE49-F238E27FC236}">
                <a16:creationId xmlns:a16="http://schemas.microsoft.com/office/drawing/2014/main" id="{2D1AAA6B-C3E9-6744-945F-FDD7965DBC80}"/>
              </a:ext>
            </a:extLst>
          </p:cNvPr>
          <p:cNvSpPr>
            <a:spLocks noGrp="1"/>
          </p:cNvSpPr>
          <p:nvPr>
            <p:ph type="sldNum" sz="quarter" idx="12"/>
          </p:nvPr>
        </p:nvSpPr>
        <p:spPr>
          <a:xfrm>
            <a:off x="11454938" y="-161173"/>
            <a:ext cx="1154151" cy="1090789"/>
          </a:xfrm>
        </p:spPr>
        <p:txBody>
          <a:bodyPr/>
          <a:lstStyle/>
          <a:p>
            <a:fld id="{6D22F896-40B5-4ADD-8801-0D06FADFA095}" type="slidenum">
              <a:rPr lang="en-US" smtClean="0"/>
              <a:t>23</a:t>
            </a:fld>
            <a:endParaRPr lang="en-US" dirty="0"/>
          </a:p>
        </p:txBody>
      </p:sp>
      <p:pic>
        <p:nvPicPr>
          <p:cNvPr id="6" name="Immagine 5">
            <a:extLst>
              <a:ext uri="{FF2B5EF4-FFF2-40B4-BE49-F238E27FC236}">
                <a16:creationId xmlns:a16="http://schemas.microsoft.com/office/drawing/2014/main" id="{547AD3DC-C23A-2B42-8C10-9620174442DB}"/>
              </a:ext>
            </a:extLst>
          </p:cNvPr>
          <p:cNvPicPr>
            <a:picLocks noChangeAspect="1"/>
          </p:cNvPicPr>
          <p:nvPr/>
        </p:nvPicPr>
        <p:blipFill>
          <a:blip r:embed="rId2"/>
          <a:stretch>
            <a:fillRect/>
          </a:stretch>
        </p:blipFill>
        <p:spPr>
          <a:xfrm>
            <a:off x="10501399" y="600214"/>
            <a:ext cx="953539" cy="1386966"/>
          </a:xfrm>
          <a:prstGeom prst="rect">
            <a:avLst/>
          </a:prstGeom>
        </p:spPr>
      </p:pic>
    </p:spTree>
    <p:extLst>
      <p:ext uri="{BB962C8B-B14F-4D97-AF65-F5344CB8AC3E}">
        <p14:creationId xmlns:p14="http://schemas.microsoft.com/office/powerpoint/2010/main" val="2558711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9A2CD62A-32EB-F24A-B665-DD23AFEEA639}"/>
              </a:ext>
            </a:extLst>
          </p:cNvPr>
          <p:cNvSpPr>
            <a:spLocks noGrp="1"/>
          </p:cNvSpPr>
          <p:nvPr>
            <p:ph type="title"/>
          </p:nvPr>
        </p:nvSpPr>
        <p:spPr/>
        <p:txBody>
          <a:bodyPr/>
          <a:lstStyle/>
          <a:p>
            <a:r>
              <a:rPr lang="it-IT" dirty="0"/>
              <a:t>1. Incarnazione e Passione</a:t>
            </a:r>
          </a:p>
        </p:txBody>
      </p:sp>
      <p:sp>
        <p:nvSpPr>
          <p:cNvPr id="10" name="Segnaposto contenuto 9">
            <a:extLst>
              <a:ext uri="{FF2B5EF4-FFF2-40B4-BE49-F238E27FC236}">
                <a16:creationId xmlns:a16="http://schemas.microsoft.com/office/drawing/2014/main" id="{DA96A601-CC54-5C4E-A0A6-FF7B651DB9B7}"/>
              </a:ext>
            </a:extLst>
          </p:cNvPr>
          <p:cNvSpPr>
            <a:spLocks noGrp="1"/>
          </p:cNvSpPr>
          <p:nvPr>
            <p:ph idx="1"/>
          </p:nvPr>
        </p:nvSpPr>
        <p:spPr>
          <a:xfrm>
            <a:off x="0" y="1987180"/>
            <a:ext cx="12191999" cy="4729503"/>
          </a:xfrm>
        </p:spPr>
        <p:txBody>
          <a:bodyPr>
            <a:normAutofit lnSpcReduction="10000"/>
          </a:bodyPr>
          <a:lstStyle/>
          <a:p>
            <a:pPr marL="0" indent="0" algn="just">
              <a:buNone/>
            </a:pPr>
            <a:endParaRPr lang="it-IT" sz="2200" i="1" dirty="0">
              <a:solidFill>
                <a:schemeClr val="bg1"/>
              </a:solidFill>
            </a:endParaRPr>
          </a:p>
          <a:p>
            <a:pPr marL="0" indent="0" algn="just">
              <a:buNone/>
            </a:pPr>
            <a:r>
              <a:rPr lang="it-IT" sz="2200" i="1" dirty="0">
                <a:solidFill>
                  <a:schemeClr val="bg1"/>
                </a:solidFill>
              </a:rPr>
              <a:t>Sarà nostro compito mostrare come il fatto di centrare l’incarnazione sulla passione conduca ad una piena e perfetta coincidenza dei due aspetti: Dio si rivela in quello che costituisce l’aspetto più profondo della sua divinità si manifesta la sua gloria proprio facendosi nostro servitore, lavando i piedi delle sue creature</a:t>
            </a:r>
            <a:r>
              <a:rPr lang="it-IT" sz="2200" dirty="0">
                <a:solidFill>
                  <a:schemeClr val="bg1"/>
                </a:solidFill>
              </a:rPr>
              <a:t>.(23)</a:t>
            </a:r>
          </a:p>
          <a:p>
            <a:pPr marL="0" indent="0" algn="just">
              <a:buNone/>
            </a:pPr>
            <a:endParaRPr lang="it-IT" sz="2200" dirty="0">
              <a:solidFill>
                <a:schemeClr val="bg1"/>
              </a:solidFill>
            </a:endParaRPr>
          </a:p>
          <a:p>
            <a:pPr marL="0" indent="0" algn="just">
              <a:buNone/>
            </a:pPr>
            <a:r>
              <a:rPr lang="it-IT" sz="2200" i="1" dirty="0">
                <a:solidFill>
                  <a:schemeClr val="bg1"/>
                </a:solidFill>
              </a:rPr>
              <a:t>Il nuovo testamento nella sua totalità tende la croce che alla risurrezione e, di nuovo, a partire da esse e alla loro luce, anche l’antica alleanza diventa un preludio unico al </a:t>
            </a:r>
            <a:r>
              <a:rPr lang="it-IT" sz="2200" i="1" dirty="0" err="1">
                <a:solidFill>
                  <a:schemeClr val="bg1"/>
                </a:solidFill>
              </a:rPr>
              <a:t>triduum</a:t>
            </a:r>
            <a:r>
              <a:rPr lang="it-IT" sz="2200" i="1" dirty="0">
                <a:solidFill>
                  <a:schemeClr val="bg1"/>
                </a:solidFill>
              </a:rPr>
              <a:t> </a:t>
            </a:r>
            <a:r>
              <a:rPr lang="it-IT" sz="2200" i="1" dirty="0" err="1">
                <a:solidFill>
                  <a:schemeClr val="bg1"/>
                </a:solidFill>
              </a:rPr>
              <a:t>mortis</a:t>
            </a:r>
            <a:r>
              <a:rPr lang="it-IT" sz="2200" i="1" dirty="0">
                <a:solidFill>
                  <a:schemeClr val="bg1"/>
                </a:solidFill>
              </a:rPr>
              <a:t> che sta ad indicare nello stesso tempo il centro e la meta delle vie di Dio.(</a:t>
            </a:r>
            <a:r>
              <a:rPr lang="it-IT" sz="2200" dirty="0">
                <a:solidFill>
                  <a:schemeClr val="bg1"/>
                </a:solidFill>
              </a:rPr>
              <a:t>31)</a:t>
            </a:r>
          </a:p>
          <a:p>
            <a:pPr marL="0" indent="0" algn="just">
              <a:buNone/>
            </a:pPr>
            <a:endParaRPr lang="it-IT" sz="2200" dirty="0">
              <a:solidFill>
                <a:schemeClr val="bg1"/>
              </a:solidFill>
            </a:endParaRPr>
          </a:p>
          <a:p>
            <a:pPr marL="0" indent="0" algn="just">
              <a:buNone/>
            </a:pPr>
            <a:r>
              <a:rPr lang="it-IT" sz="2200" dirty="0">
                <a:solidFill>
                  <a:schemeClr val="bg1"/>
                </a:solidFill>
              </a:rPr>
              <a:t>Nella Scrittura quando si dice incarnazione si dice croce, questo per due motivi:</a:t>
            </a:r>
          </a:p>
          <a:p>
            <a:pPr algn="just"/>
            <a:r>
              <a:rPr lang="it-IT" sz="2200" i="1" dirty="0">
                <a:solidFill>
                  <a:schemeClr val="bg1"/>
                </a:solidFill>
              </a:rPr>
              <a:t>Il figlio di Dio assume la natura umana nello stato di natura caduta quel verme in essa andata nella precarietà, la decadenza, dell’auto alienazione, della morte così com’è entrata nel mondo per il peccato </a:t>
            </a:r>
            <a:r>
              <a:rPr lang="it-IT" sz="2200" dirty="0">
                <a:solidFill>
                  <a:schemeClr val="bg1"/>
                </a:solidFill>
              </a:rPr>
              <a:t>(34)</a:t>
            </a:r>
            <a:endParaRPr lang="it-IT" sz="2200" i="1" dirty="0">
              <a:solidFill>
                <a:schemeClr val="bg1"/>
              </a:solidFill>
            </a:endParaRPr>
          </a:p>
        </p:txBody>
      </p:sp>
      <p:sp>
        <p:nvSpPr>
          <p:cNvPr id="4" name="Segnaposto numero diapositiva 3">
            <a:extLst>
              <a:ext uri="{FF2B5EF4-FFF2-40B4-BE49-F238E27FC236}">
                <a16:creationId xmlns:a16="http://schemas.microsoft.com/office/drawing/2014/main" id="{2D1AAA6B-C3E9-6744-945F-FDD7965DBC80}"/>
              </a:ext>
            </a:extLst>
          </p:cNvPr>
          <p:cNvSpPr>
            <a:spLocks noGrp="1"/>
          </p:cNvSpPr>
          <p:nvPr>
            <p:ph type="sldNum" sz="quarter" idx="12"/>
          </p:nvPr>
        </p:nvSpPr>
        <p:spPr>
          <a:xfrm>
            <a:off x="11454938" y="-161173"/>
            <a:ext cx="1154151" cy="1090789"/>
          </a:xfrm>
        </p:spPr>
        <p:txBody>
          <a:bodyPr/>
          <a:lstStyle/>
          <a:p>
            <a:fld id="{6D22F896-40B5-4ADD-8801-0D06FADFA095}" type="slidenum">
              <a:rPr lang="en-US" smtClean="0"/>
              <a:t>24</a:t>
            </a:fld>
            <a:endParaRPr lang="en-US" dirty="0"/>
          </a:p>
        </p:txBody>
      </p:sp>
      <p:pic>
        <p:nvPicPr>
          <p:cNvPr id="6" name="Immagine 5">
            <a:extLst>
              <a:ext uri="{FF2B5EF4-FFF2-40B4-BE49-F238E27FC236}">
                <a16:creationId xmlns:a16="http://schemas.microsoft.com/office/drawing/2014/main" id="{547AD3DC-C23A-2B42-8C10-9620174442DB}"/>
              </a:ext>
            </a:extLst>
          </p:cNvPr>
          <p:cNvPicPr>
            <a:picLocks noChangeAspect="1"/>
          </p:cNvPicPr>
          <p:nvPr/>
        </p:nvPicPr>
        <p:blipFill>
          <a:blip r:embed="rId2"/>
          <a:stretch>
            <a:fillRect/>
          </a:stretch>
        </p:blipFill>
        <p:spPr>
          <a:xfrm>
            <a:off x="10501399" y="600214"/>
            <a:ext cx="953539" cy="1386966"/>
          </a:xfrm>
          <a:prstGeom prst="rect">
            <a:avLst/>
          </a:prstGeom>
        </p:spPr>
      </p:pic>
    </p:spTree>
    <p:extLst>
      <p:ext uri="{BB962C8B-B14F-4D97-AF65-F5344CB8AC3E}">
        <p14:creationId xmlns:p14="http://schemas.microsoft.com/office/powerpoint/2010/main" val="240573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9A2CD62A-32EB-F24A-B665-DD23AFEEA639}"/>
              </a:ext>
            </a:extLst>
          </p:cNvPr>
          <p:cNvSpPr>
            <a:spLocks noGrp="1"/>
          </p:cNvSpPr>
          <p:nvPr>
            <p:ph type="title"/>
          </p:nvPr>
        </p:nvSpPr>
        <p:spPr/>
        <p:txBody>
          <a:bodyPr/>
          <a:lstStyle/>
          <a:p>
            <a:r>
              <a:rPr lang="it-IT" dirty="0"/>
              <a:t>1. Incarnazione e Passione</a:t>
            </a:r>
          </a:p>
        </p:txBody>
      </p:sp>
      <p:sp>
        <p:nvSpPr>
          <p:cNvPr id="10" name="Segnaposto contenuto 9">
            <a:extLst>
              <a:ext uri="{FF2B5EF4-FFF2-40B4-BE49-F238E27FC236}">
                <a16:creationId xmlns:a16="http://schemas.microsoft.com/office/drawing/2014/main" id="{DA96A601-CC54-5C4E-A0A6-FF7B651DB9B7}"/>
              </a:ext>
            </a:extLst>
          </p:cNvPr>
          <p:cNvSpPr>
            <a:spLocks noGrp="1"/>
          </p:cNvSpPr>
          <p:nvPr>
            <p:ph idx="1"/>
          </p:nvPr>
        </p:nvSpPr>
        <p:spPr>
          <a:xfrm>
            <a:off x="0" y="1987180"/>
            <a:ext cx="12191999" cy="4729503"/>
          </a:xfrm>
        </p:spPr>
        <p:txBody>
          <a:bodyPr>
            <a:normAutofit/>
          </a:bodyPr>
          <a:lstStyle/>
          <a:p>
            <a:pPr marL="0" indent="0" algn="just">
              <a:buNone/>
            </a:pPr>
            <a:endParaRPr lang="it-IT" sz="2200" i="1" dirty="0">
              <a:solidFill>
                <a:schemeClr val="bg1"/>
              </a:solidFill>
            </a:endParaRPr>
          </a:p>
          <a:p>
            <a:pPr algn="just"/>
            <a:r>
              <a:rPr lang="it-IT" sz="2200" i="1" dirty="0">
                <a:solidFill>
                  <a:schemeClr val="bg1"/>
                </a:solidFill>
              </a:rPr>
              <a:t>Il secondo motivo non sta nella condizione dell’uomo assunto, ma in quella del Logos che assume: divenire uomo è per il Verbo, in un senso molto misterioso ma altrettanto reale, già annientamento, anzi, come dicono altri, annientamento ancora più profondo della via che lo porterà alla croce. Ma con ciò si pone una nuova questione per lo studio della passione, non più quello orizzontale del rapporto tra la nascita e la croce ma quella verticale del rapporto tra cielo e nascita: la questione della </a:t>
            </a:r>
            <a:r>
              <a:rPr lang="it-IT" sz="2200" i="1" dirty="0" err="1">
                <a:solidFill>
                  <a:schemeClr val="bg1"/>
                </a:solidFill>
              </a:rPr>
              <a:t>kenosi</a:t>
            </a:r>
            <a:r>
              <a:rPr lang="it-IT" sz="2200" i="1" dirty="0">
                <a:solidFill>
                  <a:schemeClr val="bg1"/>
                </a:solidFill>
              </a:rPr>
              <a:t>. </a:t>
            </a:r>
            <a:r>
              <a:rPr lang="it-IT" sz="2200" dirty="0">
                <a:solidFill>
                  <a:schemeClr val="bg1"/>
                </a:solidFill>
              </a:rPr>
              <a:t>(34)</a:t>
            </a:r>
          </a:p>
          <a:p>
            <a:pPr algn="just"/>
            <a:endParaRPr lang="it-IT" sz="2200" i="1" dirty="0">
              <a:solidFill>
                <a:schemeClr val="bg1"/>
              </a:solidFill>
            </a:endParaRPr>
          </a:p>
          <a:p>
            <a:pPr marL="0" indent="0" algn="just">
              <a:buNone/>
            </a:pPr>
            <a:r>
              <a:rPr lang="it-IT" sz="2200" dirty="0">
                <a:solidFill>
                  <a:schemeClr val="bg1"/>
                </a:solidFill>
              </a:rPr>
              <a:t>Si pone dunque la domanda circa la libertà e volontarietà di questa </a:t>
            </a:r>
            <a:r>
              <a:rPr lang="it-IT" sz="2200" dirty="0" err="1">
                <a:solidFill>
                  <a:schemeClr val="bg1"/>
                </a:solidFill>
              </a:rPr>
              <a:t>kenosi</a:t>
            </a:r>
            <a:r>
              <a:rPr lang="it-IT" sz="2200" dirty="0">
                <a:solidFill>
                  <a:schemeClr val="bg1"/>
                </a:solidFill>
              </a:rPr>
              <a:t>, e </a:t>
            </a:r>
            <a:r>
              <a:rPr lang="it-IT" sz="2200" dirty="0" err="1">
                <a:solidFill>
                  <a:schemeClr val="bg1"/>
                </a:solidFill>
              </a:rPr>
              <a:t>Balthasar</a:t>
            </a:r>
            <a:r>
              <a:rPr lang="it-IT" sz="2200" dirty="0">
                <a:solidFill>
                  <a:schemeClr val="bg1"/>
                </a:solidFill>
              </a:rPr>
              <a:t> trova nella meditazione il grande inno cristologico della lettera ai Filippesi (2, 5-11) uno snodo fondamentale:</a:t>
            </a:r>
          </a:p>
        </p:txBody>
      </p:sp>
      <p:sp>
        <p:nvSpPr>
          <p:cNvPr id="4" name="Segnaposto numero diapositiva 3">
            <a:extLst>
              <a:ext uri="{FF2B5EF4-FFF2-40B4-BE49-F238E27FC236}">
                <a16:creationId xmlns:a16="http://schemas.microsoft.com/office/drawing/2014/main" id="{2D1AAA6B-C3E9-6744-945F-FDD7965DBC80}"/>
              </a:ext>
            </a:extLst>
          </p:cNvPr>
          <p:cNvSpPr>
            <a:spLocks noGrp="1"/>
          </p:cNvSpPr>
          <p:nvPr>
            <p:ph type="sldNum" sz="quarter" idx="12"/>
          </p:nvPr>
        </p:nvSpPr>
        <p:spPr>
          <a:xfrm>
            <a:off x="11454938" y="-161173"/>
            <a:ext cx="1154151" cy="1090789"/>
          </a:xfrm>
        </p:spPr>
        <p:txBody>
          <a:bodyPr/>
          <a:lstStyle/>
          <a:p>
            <a:fld id="{6D22F896-40B5-4ADD-8801-0D06FADFA095}" type="slidenum">
              <a:rPr lang="en-US" smtClean="0"/>
              <a:t>25</a:t>
            </a:fld>
            <a:endParaRPr lang="en-US" dirty="0"/>
          </a:p>
        </p:txBody>
      </p:sp>
      <p:pic>
        <p:nvPicPr>
          <p:cNvPr id="6" name="Immagine 5">
            <a:extLst>
              <a:ext uri="{FF2B5EF4-FFF2-40B4-BE49-F238E27FC236}">
                <a16:creationId xmlns:a16="http://schemas.microsoft.com/office/drawing/2014/main" id="{547AD3DC-C23A-2B42-8C10-9620174442DB}"/>
              </a:ext>
            </a:extLst>
          </p:cNvPr>
          <p:cNvPicPr>
            <a:picLocks noChangeAspect="1"/>
          </p:cNvPicPr>
          <p:nvPr/>
        </p:nvPicPr>
        <p:blipFill>
          <a:blip r:embed="rId2"/>
          <a:stretch>
            <a:fillRect/>
          </a:stretch>
        </p:blipFill>
        <p:spPr>
          <a:xfrm>
            <a:off x="10501399" y="600214"/>
            <a:ext cx="953539" cy="1386966"/>
          </a:xfrm>
          <a:prstGeom prst="rect">
            <a:avLst/>
          </a:prstGeom>
        </p:spPr>
      </p:pic>
    </p:spTree>
    <p:extLst>
      <p:ext uri="{BB962C8B-B14F-4D97-AF65-F5344CB8AC3E}">
        <p14:creationId xmlns:p14="http://schemas.microsoft.com/office/powerpoint/2010/main" val="1374938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9A2CD62A-32EB-F24A-B665-DD23AFEEA639}"/>
              </a:ext>
            </a:extLst>
          </p:cNvPr>
          <p:cNvSpPr>
            <a:spLocks noGrp="1"/>
          </p:cNvSpPr>
          <p:nvPr>
            <p:ph type="title"/>
          </p:nvPr>
        </p:nvSpPr>
        <p:spPr/>
        <p:txBody>
          <a:bodyPr/>
          <a:lstStyle/>
          <a:p>
            <a:r>
              <a:rPr lang="it-IT" dirty="0"/>
              <a:t>1. Incarnazione e Passione</a:t>
            </a:r>
          </a:p>
        </p:txBody>
      </p:sp>
      <p:sp>
        <p:nvSpPr>
          <p:cNvPr id="10" name="Segnaposto contenuto 9">
            <a:extLst>
              <a:ext uri="{FF2B5EF4-FFF2-40B4-BE49-F238E27FC236}">
                <a16:creationId xmlns:a16="http://schemas.microsoft.com/office/drawing/2014/main" id="{DA96A601-CC54-5C4E-A0A6-FF7B651DB9B7}"/>
              </a:ext>
            </a:extLst>
          </p:cNvPr>
          <p:cNvSpPr>
            <a:spLocks noGrp="1"/>
          </p:cNvSpPr>
          <p:nvPr>
            <p:ph idx="1"/>
          </p:nvPr>
        </p:nvSpPr>
        <p:spPr>
          <a:xfrm>
            <a:off x="149629" y="1987180"/>
            <a:ext cx="12042370" cy="4729503"/>
          </a:xfrm>
        </p:spPr>
        <p:txBody>
          <a:bodyPr numCol="2">
            <a:normAutofit/>
          </a:bodyPr>
          <a:lstStyle/>
          <a:p>
            <a:pPr marL="0" indent="0">
              <a:buNone/>
            </a:pPr>
            <a:r>
              <a:rPr lang="it-IT" dirty="0">
                <a:solidFill>
                  <a:schemeClr val="bg1"/>
                </a:solidFill>
              </a:rPr>
              <a:t>Abbiate in voi gli stessi sentimenti</a:t>
            </a:r>
          </a:p>
          <a:p>
            <a:pPr marL="0" indent="0">
              <a:buNone/>
            </a:pPr>
            <a:r>
              <a:rPr lang="it-IT" dirty="0">
                <a:solidFill>
                  <a:schemeClr val="bg1"/>
                </a:solidFill>
              </a:rPr>
              <a:t>che furono in Cristo Gesù,</a:t>
            </a:r>
          </a:p>
          <a:p>
            <a:pPr marL="0" indent="0">
              <a:buNone/>
            </a:pPr>
            <a:r>
              <a:rPr lang="it-IT" dirty="0">
                <a:solidFill>
                  <a:schemeClr val="bg1"/>
                </a:solidFill>
              </a:rPr>
              <a:t>il quale, pur essendo di natura divina,</a:t>
            </a:r>
          </a:p>
          <a:p>
            <a:pPr marL="0" indent="0">
              <a:buNone/>
            </a:pPr>
            <a:r>
              <a:rPr lang="it-IT" dirty="0">
                <a:solidFill>
                  <a:schemeClr val="bg1"/>
                </a:solidFill>
              </a:rPr>
              <a:t>non considerò un </a:t>
            </a:r>
            <a:r>
              <a:rPr lang="it-IT" b="1" dirty="0">
                <a:solidFill>
                  <a:schemeClr val="bg1"/>
                </a:solidFill>
              </a:rPr>
              <a:t>tesoro geloso</a:t>
            </a:r>
          </a:p>
          <a:p>
            <a:pPr marL="0" indent="0">
              <a:buNone/>
            </a:pPr>
            <a:r>
              <a:rPr lang="it-IT" dirty="0">
                <a:solidFill>
                  <a:schemeClr val="bg1"/>
                </a:solidFill>
              </a:rPr>
              <a:t>la sua uguaglianza con Dio;</a:t>
            </a:r>
          </a:p>
          <a:p>
            <a:pPr marL="0" indent="0">
              <a:buNone/>
            </a:pPr>
            <a:r>
              <a:rPr lang="it-IT" dirty="0">
                <a:solidFill>
                  <a:schemeClr val="bg1"/>
                </a:solidFill>
              </a:rPr>
              <a:t>ma spogliò se stesso,</a:t>
            </a:r>
          </a:p>
          <a:p>
            <a:pPr marL="0" indent="0">
              <a:buNone/>
            </a:pPr>
            <a:r>
              <a:rPr lang="it-IT" dirty="0">
                <a:solidFill>
                  <a:schemeClr val="bg1"/>
                </a:solidFill>
              </a:rPr>
              <a:t>assumendo la condizione di servo</a:t>
            </a:r>
          </a:p>
          <a:p>
            <a:pPr marL="0" indent="0">
              <a:buNone/>
            </a:pPr>
            <a:r>
              <a:rPr lang="it-IT" dirty="0">
                <a:solidFill>
                  <a:schemeClr val="bg1"/>
                </a:solidFill>
              </a:rPr>
              <a:t>e divenendo simile agli uomini;</a:t>
            </a:r>
          </a:p>
          <a:p>
            <a:pPr marL="0" indent="0">
              <a:buNone/>
            </a:pPr>
            <a:r>
              <a:rPr lang="it-IT" dirty="0">
                <a:solidFill>
                  <a:schemeClr val="bg1"/>
                </a:solidFill>
              </a:rPr>
              <a:t>apparso in forma umana, umiliò se stesso</a:t>
            </a:r>
          </a:p>
          <a:p>
            <a:pPr marL="0" indent="0">
              <a:buNone/>
            </a:pPr>
            <a:r>
              <a:rPr lang="it-IT" dirty="0">
                <a:solidFill>
                  <a:schemeClr val="bg1"/>
                </a:solidFill>
              </a:rPr>
              <a:t>facendosi obbediente fino alla morte</a:t>
            </a:r>
          </a:p>
          <a:p>
            <a:pPr marL="0" indent="0">
              <a:buNone/>
            </a:pPr>
            <a:r>
              <a:rPr lang="it-IT" dirty="0">
                <a:solidFill>
                  <a:schemeClr val="bg1"/>
                </a:solidFill>
              </a:rPr>
              <a:t>e alla morte di croce.</a:t>
            </a:r>
          </a:p>
          <a:p>
            <a:pPr marL="0" indent="0">
              <a:buNone/>
            </a:pPr>
            <a:r>
              <a:rPr lang="it-IT" dirty="0">
                <a:solidFill>
                  <a:schemeClr val="bg1"/>
                </a:solidFill>
              </a:rPr>
              <a:t>Per questo Dio l’ha esaltato</a:t>
            </a:r>
          </a:p>
          <a:p>
            <a:pPr marL="0" indent="0">
              <a:buNone/>
            </a:pPr>
            <a:r>
              <a:rPr lang="it-IT" dirty="0">
                <a:solidFill>
                  <a:schemeClr val="bg1"/>
                </a:solidFill>
              </a:rPr>
              <a:t>e gli ha dato il nome</a:t>
            </a:r>
          </a:p>
          <a:p>
            <a:pPr marL="0" indent="0">
              <a:buNone/>
            </a:pPr>
            <a:r>
              <a:rPr lang="it-IT" dirty="0">
                <a:solidFill>
                  <a:schemeClr val="bg1"/>
                </a:solidFill>
              </a:rPr>
              <a:t>che è al di sopra di ogni altro nome;</a:t>
            </a:r>
          </a:p>
          <a:p>
            <a:pPr marL="0" indent="0">
              <a:buNone/>
            </a:pPr>
            <a:r>
              <a:rPr lang="it-IT" dirty="0">
                <a:solidFill>
                  <a:schemeClr val="bg1"/>
                </a:solidFill>
              </a:rPr>
              <a:t>perché nel nome di Gesù</a:t>
            </a:r>
          </a:p>
          <a:p>
            <a:pPr marL="0" indent="0">
              <a:buNone/>
            </a:pPr>
            <a:r>
              <a:rPr lang="it-IT" dirty="0">
                <a:solidFill>
                  <a:schemeClr val="bg1"/>
                </a:solidFill>
              </a:rPr>
              <a:t>ogni ginocchio si pieghi</a:t>
            </a:r>
          </a:p>
          <a:p>
            <a:pPr marL="0" indent="0">
              <a:buNone/>
            </a:pPr>
            <a:r>
              <a:rPr lang="it-IT" dirty="0">
                <a:solidFill>
                  <a:schemeClr val="bg1"/>
                </a:solidFill>
              </a:rPr>
              <a:t>nei cieli, sulla terra e sotto terra;</a:t>
            </a:r>
          </a:p>
          <a:p>
            <a:pPr marL="0" indent="0">
              <a:buNone/>
            </a:pPr>
            <a:r>
              <a:rPr lang="it-IT" dirty="0">
                <a:solidFill>
                  <a:schemeClr val="bg1"/>
                </a:solidFill>
              </a:rPr>
              <a:t>e ogni lingua proclami</a:t>
            </a:r>
          </a:p>
          <a:p>
            <a:pPr marL="0" indent="0">
              <a:buNone/>
            </a:pPr>
            <a:r>
              <a:rPr lang="it-IT" dirty="0">
                <a:solidFill>
                  <a:schemeClr val="bg1"/>
                </a:solidFill>
              </a:rPr>
              <a:t>che Gesù Cristo è il Signore,</a:t>
            </a:r>
          </a:p>
          <a:p>
            <a:pPr marL="0" indent="0">
              <a:buNone/>
            </a:pPr>
            <a:r>
              <a:rPr lang="it-IT" dirty="0">
                <a:solidFill>
                  <a:schemeClr val="bg1"/>
                </a:solidFill>
              </a:rPr>
              <a:t>a gloria di Dio Padre.</a:t>
            </a:r>
          </a:p>
        </p:txBody>
      </p:sp>
      <p:sp>
        <p:nvSpPr>
          <p:cNvPr id="4" name="Segnaposto numero diapositiva 3">
            <a:extLst>
              <a:ext uri="{FF2B5EF4-FFF2-40B4-BE49-F238E27FC236}">
                <a16:creationId xmlns:a16="http://schemas.microsoft.com/office/drawing/2014/main" id="{2D1AAA6B-C3E9-6744-945F-FDD7965DBC80}"/>
              </a:ext>
            </a:extLst>
          </p:cNvPr>
          <p:cNvSpPr>
            <a:spLocks noGrp="1"/>
          </p:cNvSpPr>
          <p:nvPr>
            <p:ph type="sldNum" sz="quarter" idx="12"/>
          </p:nvPr>
        </p:nvSpPr>
        <p:spPr>
          <a:xfrm>
            <a:off x="11454938" y="-161173"/>
            <a:ext cx="1154151" cy="1090789"/>
          </a:xfrm>
        </p:spPr>
        <p:txBody>
          <a:bodyPr/>
          <a:lstStyle/>
          <a:p>
            <a:fld id="{6D22F896-40B5-4ADD-8801-0D06FADFA095}" type="slidenum">
              <a:rPr lang="en-US" smtClean="0"/>
              <a:t>26</a:t>
            </a:fld>
            <a:endParaRPr lang="en-US" dirty="0"/>
          </a:p>
        </p:txBody>
      </p:sp>
      <p:pic>
        <p:nvPicPr>
          <p:cNvPr id="6" name="Immagine 5">
            <a:extLst>
              <a:ext uri="{FF2B5EF4-FFF2-40B4-BE49-F238E27FC236}">
                <a16:creationId xmlns:a16="http://schemas.microsoft.com/office/drawing/2014/main" id="{547AD3DC-C23A-2B42-8C10-9620174442DB}"/>
              </a:ext>
            </a:extLst>
          </p:cNvPr>
          <p:cNvPicPr>
            <a:picLocks noChangeAspect="1"/>
          </p:cNvPicPr>
          <p:nvPr/>
        </p:nvPicPr>
        <p:blipFill>
          <a:blip r:embed="rId2"/>
          <a:stretch>
            <a:fillRect/>
          </a:stretch>
        </p:blipFill>
        <p:spPr>
          <a:xfrm>
            <a:off x="10501399" y="600214"/>
            <a:ext cx="953539" cy="1386966"/>
          </a:xfrm>
          <a:prstGeom prst="rect">
            <a:avLst/>
          </a:prstGeom>
        </p:spPr>
      </p:pic>
    </p:spTree>
    <p:extLst>
      <p:ext uri="{BB962C8B-B14F-4D97-AF65-F5344CB8AC3E}">
        <p14:creationId xmlns:p14="http://schemas.microsoft.com/office/powerpoint/2010/main" val="2254189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9A2CD62A-32EB-F24A-B665-DD23AFEEA639}"/>
              </a:ext>
            </a:extLst>
          </p:cNvPr>
          <p:cNvSpPr>
            <a:spLocks noGrp="1"/>
          </p:cNvSpPr>
          <p:nvPr>
            <p:ph type="title"/>
          </p:nvPr>
        </p:nvSpPr>
        <p:spPr/>
        <p:txBody>
          <a:bodyPr/>
          <a:lstStyle/>
          <a:p>
            <a:r>
              <a:rPr lang="it-IT" dirty="0"/>
              <a:t>1. Incarnazione e Passione</a:t>
            </a:r>
          </a:p>
        </p:txBody>
      </p:sp>
      <p:sp>
        <p:nvSpPr>
          <p:cNvPr id="10" name="Segnaposto contenuto 9">
            <a:extLst>
              <a:ext uri="{FF2B5EF4-FFF2-40B4-BE49-F238E27FC236}">
                <a16:creationId xmlns:a16="http://schemas.microsoft.com/office/drawing/2014/main" id="{DA96A601-CC54-5C4E-A0A6-FF7B651DB9B7}"/>
              </a:ext>
            </a:extLst>
          </p:cNvPr>
          <p:cNvSpPr>
            <a:spLocks noGrp="1"/>
          </p:cNvSpPr>
          <p:nvPr>
            <p:ph idx="1"/>
          </p:nvPr>
        </p:nvSpPr>
        <p:spPr>
          <a:xfrm>
            <a:off x="0" y="1987180"/>
            <a:ext cx="12191999" cy="4870820"/>
          </a:xfrm>
        </p:spPr>
        <p:txBody>
          <a:bodyPr numCol="1">
            <a:normAutofit/>
          </a:bodyPr>
          <a:lstStyle/>
          <a:p>
            <a:pPr marL="0" indent="0" algn="just">
              <a:buNone/>
            </a:pPr>
            <a:r>
              <a:rPr lang="it-IT" sz="2200" i="1" dirty="0">
                <a:solidFill>
                  <a:schemeClr val="bg1"/>
                </a:solidFill>
              </a:rPr>
              <a:t>Il vero problema rimane nascosto fin quando con gli ariani viene negata l’essenziale identità del Figlio con il Padre  o con gli gnostici si fa assumere al Verbo solo un corpo apparente o con </a:t>
            </a:r>
            <a:r>
              <a:rPr lang="it-IT" sz="2200" i="1" dirty="0" err="1">
                <a:solidFill>
                  <a:schemeClr val="bg1"/>
                </a:solidFill>
              </a:rPr>
              <a:t>Nestorio</a:t>
            </a:r>
            <a:r>
              <a:rPr lang="it-IT" sz="2200" i="1" dirty="0">
                <a:solidFill>
                  <a:schemeClr val="bg1"/>
                </a:solidFill>
              </a:rPr>
              <a:t> si pone l’accento sulla promozione di un uomo alla dignità del Verbo Incarnato</a:t>
            </a:r>
            <a:r>
              <a:rPr lang="it-IT" sz="2200" dirty="0">
                <a:solidFill>
                  <a:schemeClr val="bg1"/>
                </a:solidFill>
              </a:rPr>
              <a:t>.(36)</a:t>
            </a:r>
          </a:p>
          <a:p>
            <a:pPr marL="0" indent="0" algn="just">
              <a:buNone/>
            </a:pPr>
            <a:r>
              <a:rPr lang="it-IT" sz="2200" i="1" dirty="0">
                <a:solidFill>
                  <a:schemeClr val="bg1"/>
                </a:solidFill>
              </a:rPr>
              <a:t>Che cosa potrebbe essere più illuminante e convincente di queste parole? E quindi non è passato dallo Stato mi ero perfetto almo stato perfetto, ma assunse, pur essendo Dio, forma di servo e importo di questa assunzione non si innalzò, ma si abbassò (Atanasio).</a:t>
            </a:r>
          </a:p>
          <a:p>
            <a:pPr marL="0" indent="0" algn="just">
              <a:buNone/>
            </a:pPr>
            <a:r>
              <a:rPr lang="it-IT" sz="2200" dirty="0">
                <a:solidFill>
                  <a:schemeClr val="bg1"/>
                </a:solidFill>
              </a:rPr>
              <a:t>Quindi: </a:t>
            </a:r>
            <a:r>
              <a:rPr lang="it-IT" sz="2200" i="1" dirty="0">
                <a:solidFill>
                  <a:schemeClr val="bg1"/>
                </a:solidFill>
              </a:rPr>
              <a:t>la sua bassezza e la nostra nobiltà, la sua debolezza il nostro vanto… Debolezza dell’abbassamento accettato… della diminuzione dell’indescrivibile forza fino all’accettazione paziente del corpo (Ilario di </a:t>
            </a:r>
            <a:r>
              <a:rPr lang="it-IT" sz="2200" i="1" dirty="0" err="1">
                <a:solidFill>
                  <a:schemeClr val="bg1"/>
                </a:solidFill>
              </a:rPr>
              <a:t>Poiters</a:t>
            </a:r>
            <a:r>
              <a:rPr lang="it-IT" sz="2200" i="1" dirty="0">
                <a:solidFill>
                  <a:schemeClr val="bg1"/>
                </a:solidFill>
              </a:rPr>
              <a:t>) </a:t>
            </a:r>
            <a:r>
              <a:rPr lang="it-IT" sz="2200" dirty="0">
                <a:solidFill>
                  <a:schemeClr val="bg1"/>
                </a:solidFill>
              </a:rPr>
              <a:t>(37s)</a:t>
            </a:r>
            <a:endParaRPr lang="it-IT" sz="2200" i="1" dirty="0">
              <a:solidFill>
                <a:schemeClr val="bg1"/>
              </a:solidFill>
            </a:endParaRPr>
          </a:p>
          <a:p>
            <a:pPr marL="0" indent="0" algn="just">
              <a:buNone/>
            </a:pPr>
            <a:r>
              <a:rPr lang="it-IT" sz="2200" dirty="0">
                <a:solidFill>
                  <a:schemeClr val="bg1"/>
                </a:solidFill>
              </a:rPr>
              <a:t>Non una visione ‘mitica’ ma </a:t>
            </a:r>
            <a:r>
              <a:rPr lang="it-IT" sz="2200" i="1" dirty="0">
                <a:solidFill>
                  <a:schemeClr val="bg1"/>
                </a:solidFill>
              </a:rPr>
              <a:t>Si tratta invece, almeno nel sottofondo, della svolta assolutamente decisiva nel modo di vedere Dio che non è in primo luogo potenza assoluta, ma amore assoluto e la cui sovranità non si manifesta nel tenere per sé ciò che gli appartiene ma nell’abbandonarlo </a:t>
            </a:r>
            <a:r>
              <a:rPr lang="it-IT" sz="2200" dirty="0">
                <a:solidFill>
                  <a:schemeClr val="bg1"/>
                </a:solidFill>
              </a:rPr>
              <a:t>(39s).</a:t>
            </a:r>
          </a:p>
        </p:txBody>
      </p:sp>
      <p:sp>
        <p:nvSpPr>
          <p:cNvPr id="4" name="Segnaposto numero diapositiva 3">
            <a:extLst>
              <a:ext uri="{FF2B5EF4-FFF2-40B4-BE49-F238E27FC236}">
                <a16:creationId xmlns:a16="http://schemas.microsoft.com/office/drawing/2014/main" id="{2D1AAA6B-C3E9-6744-945F-FDD7965DBC80}"/>
              </a:ext>
            </a:extLst>
          </p:cNvPr>
          <p:cNvSpPr>
            <a:spLocks noGrp="1"/>
          </p:cNvSpPr>
          <p:nvPr>
            <p:ph type="sldNum" sz="quarter" idx="12"/>
          </p:nvPr>
        </p:nvSpPr>
        <p:spPr>
          <a:xfrm>
            <a:off x="11454938" y="-161173"/>
            <a:ext cx="1154151" cy="1090789"/>
          </a:xfrm>
        </p:spPr>
        <p:txBody>
          <a:bodyPr/>
          <a:lstStyle/>
          <a:p>
            <a:fld id="{6D22F896-40B5-4ADD-8801-0D06FADFA095}" type="slidenum">
              <a:rPr lang="en-US" smtClean="0"/>
              <a:t>27</a:t>
            </a:fld>
            <a:endParaRPr lang="en-US" dirty="0"/>
          </a:p>
        </p:txBody>
      </p:sp>
      <p:pic>
        <p:nvPicPr>
          <p:cNvPr id="6" name="Immagine 5">
            <a:extLst>
              <a:ext uri="{FF2B5EF4-FFF2-40B4-BE49-F238E27FC236}">
                <a16:creationId xmlns:a16="http://schemas.microsoft.com/office/drawing/2014/main" id="{547AD3DC-C23A-2B42-8C10-9620174442DB}"/>
              </a:ext>
            </a:extLst>
          </p:cNvPr>
          <p:cNvPicPr>
            <a:picLocks noChangeAspect="1"/>
          </p:cNvPicPr>
          <p:nvPr/>
        </p:nvPicPr>
        <p:blipFill>
          <a:blip r:embed="rId2"/>
          <a:stretch>
            <a:fillRect/>
          </a:stretch>
        </p:blipFill>
        <p:spPr>
          <a:xfrm>
            <a:off x="10501399" y="600214"/>
            <a:ext cx="953539" cy="1386966"/>
          </a:xfrm>
          <a:prstGeom prst="rect">
            <a:avLst/>
          </a:prstGeom>
        </p:spPr>
      </p:pic>
    </p:spTree>
    <p:extLst>
      <p:ext uri="{BB962C8B-B14F-4D97-AF65-F5344CB8AC3E}">
        <p14:creationId xmlns:p14="http://schemas.microsoft.com/office/powerpoint/2010/main" val="3871684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9A2CD62A-32EB-F24A-B665-DD23AFEEA639}"/>
              </a:ext>
            </a:extLst>
          </p:cNvPr>
          <p:cNvSpPr>
            <a:spLocks noGrp="1"/>
          </p:cNvSpPr>
          <p:nvPr>
            <p:ph type="title"/>
          </p:nvPr>
        </p:nvSpPr>
        <p:spPr/>
        <p:txBody>
          <a:bodyPr/>
          <a:lstStyle/>
          <a:p>
            <a:r>
              <a:rPr lang="it-IT" dirty="0"/>
              <a:t>1. Incarnazione e Passione</a:t>
            </a:r>
          </a:p>
        </p:txBody>
      </p:sp>
      <p:sp>
        <p:nvSpPr>
          <p:cNvPr id="10" name="Segnaposto contenuto 9">
            <a:extLst>
              <a:ext uri="{FF2B5EF4-FFF2-40B4-BE49-F238E27FC236}">
                <a16:creationId xmlns:a16="http://schemas.microsoft.com/office/drawing/2014/main" id="{DA96A601-CC54-5C4E-A0A6-FF7B651DB9B7}"/>
              </a:ext>
            </a:extLst>
          </p:cNvPr>
          <p:cNvSpPr>
            <a:spLocks noGrp="1"/>
          </p:cNvSpPr>
          <p:nvPr>
            <p:ph idx="1"/>
          </p:nvPr>
        </p:nvSpPr>
        <p:spPr>
          <a:xfrm>
            <a:off x="0" y="1987180"/>
            <a:ext cx="12191999" cy="4870820"/>
          </a:xfrm>
        </p:spPr>
        <p:txBody>
          <a:bodyPr numCol="1">
            <a:normAutofit/>
          </a:bodyPr>
          <a:lstStyle/>
          <a:p>
            <a:pPr marL="0" indent="0" algn="just">
              <a:buNone/>
            </a:pPr>
            <a:r>
              <a:rPr lang="it-IT" i="1" dirty="0">
                <a:solidFill>
                  <a:schemeClr val="bg1"/>
                </a:solidFill>
              </a:rPr>
              <a:t>Bisogna dar ragione a quei Padri della Chiesa che non soltanto identificano la </a:t>
            </a:r>
            <a:r>
              <a:rPr lang="it-IT" i="1" dirty="0" err="1">
                <a:solidFill>
                  <a:schemeClr val="bg1"/>
                </a:solidFill>
              </a:rPr>
              <a:t>kenosi</a:t>
            </a:r>
            <a:r>
              <a:rPr lang="it-IT" i="1" dirty="0">
                <a:solidFill>
                  <a:schemeClr val="bg1"/>
                </a:solidFill>
              </a:rPr>
              <a:t> con la libertà divina, contro qualsiasi concezione secondo cui essa sarebbe un processo naturale-gnostico o logico-hegeliano, ma inoltre </a:t>
            </a:r>
            <a:r>
              <a:rPr lang="it-IT" b="1" i="1" dirty="0">
                <a:solidFill>
                  <a:schemeClr val="bg1"/>
                </a:solidFill>
              </a:rPr>
              <a:t>vedono le splendere dall’impotenza del Figlio incarnato e del Crocifisso l’onnipotenza di Dio.</a:t>
            </a:r>
          </a:p>
          <a:p>
            <a:pPr marL="0" indent="0" algn="just">
              <a:buNone/>
            </a:pPr>
            <a:endParaRPr lang="it-IT" b="1" i="1" dirty="0">
              <a:solidFill>
                <a:schemeClr val="bg1"/>
              </a:solidFill>
            </a:endParaRPr>
          </a:p>
          <a:p>
            <a:pPr marL="0" indent="0" algn="just">
              <a:buNone/>
            </a:pPr>
            <a:r>
              <a:rPr lang="it-IT" i="1" dirty="0">
                <a:solidFill>
                  <a:schemeClr val="bg1"/>
                </a:solidFill>
              </a:rPr>
              <a:t>Esiste una verità teologica che può fungere da mediatrice tra i due estremi inconciliabili e cioè da una parte una immutabilità di Dio concepito in modo </a:t>
            </a:r>
            <a:r>
              <a:rPr lang="it-IT" i="1" dirty="0" err="1">
                <a:solidFill>
                  <a:schemeClr val="bg1"/>
                </a:solidFill>
              </a:rPr>
              <a:t>sffatto</a:t>
            </a:r>
            <a:r>
              <a:rPr lang="it-IT" i="1" dirty="0">
                <a:solidFill>
                  <a:schemeClr val="bg1"/>
                </a:solidFill>
              </a:rPr>
              <a:t> che l’incarnazione dà l’impressione di essere un accessorio esterno, dall’altra la concezione della mutabilità di Dio tale che l’autocoscienza divina del figlio nel tempo dell’incarnazione si trova alienata in una coscienza umana: questa verità riguarda ‘</a:t>
            </a:r>
            <a:r>
              <a:rPr lang="it-IT" b="1" i="1" dirty="0">
                <a:solidFill>
                  <a:schemeClr val="bg1"/>
                </a:solidFill>
              </a:rPr>
              <a:t>l’agnello sgozzato fin dalle origini del </a:t>
            </a:r>
            <a:r>
              <a:rPr lang="it-IT" b="1" i="1" dirty="0" err="1">
                <a:solidFill>
                  <a:schemeClr val="bg1"/>
                </a:solidFill>
              </a:rPr>
              <a:t>mondo</a:t>
            </a:r>
            <a:r>
              <a:rPr lang="it-IT" i="1" dirty="0" err="1">
                <a:solidFill>
                  <a:schemeClr val="bg1"/>
                </a:solidFill>
              </a:rPr>
              <a:t>’</a:t>
            </a:r>
            <a:r>
              <a:rPr lang="it-IT" i="1" dirty="0">
                <a:solidFill>
                  <a:schemeClr val="bg1"/>
                </a:solidFill>
              </a:rPr>
              <a:t>(</a:t>
            </a:r>
            <a:r>
              <a:rPr lang="it-IT" i="1" dirty="0" err="1">
                <a:solidFill>
                  <a:schemeClr val="bg1"/>
                </a:solidFill>
              </a:rPr>
              <a:t>Ap</a:t>
            </a:r>
            <a:r>
              <a:rPr lang="it-IT" i="1" dirty="0">
                <a:solidFill>
                  <a:schemeClr val="bg1"/>
                </a:solidFill>
              </a:rPr>
              <a:t> 13,8) </a:t>
            </a:r>
            <a:r>
              <a:rPr lang="it-IT" sz="2200" dirty="0">
                <a:solidFill>
                  <a:schemeClr val="bg1"/>
                </a:solidFill>
              </a:rPr>
              <a:t>(44s).</a:t>
            </a:r>
          </a:p>
        </p:txBody>
      </p:sp>
      <p:sp>
        <p:nvSpPr>
          <p:cNvPr id="4" name="Segnaposto numero diapositiva 3">
            <a:extLst>
              <a:ext uri="{FF2B5EF4-FFF2-40B4-BE49-F238E27FC236}">
                <a16:creationId xmlns:a16="http://schemas.microsoft.com/office/drawing/2014/main" id="{2D1AAA6B-C3E9-6744-945F-FDD7965DBC80}"/>
              </a:ext>
            </a:extLst>
          </p:cNvPr>
          <p:cNvSpPr>
            <a:spLocks noGrp="1"/>
          </p:cNvSpPr>
          <p:nvPr>
            <p:ph type="sldNum" sz="quarter" idx="12"/>
          </p:nvPr>
        </p:nvSpPr>
        <p:spPr>
          <a:xfrm>
            <a:off x="11454938" y="-161173"/>
            <a:ext cx="1154151" cy="1090789"/>
          </a:xfrm>
        </p:spPr>
        <p:txBody>
          <a:bodyPr/>
          <a:lstStyle/>
          <a:p>
            <a:fld id="{6D22F896-40B5-4ADD-8801-0D06FADFA095}" type="slidenum">
              <a:rPr lang="en-US" smtClean="0"/>
              <a:t>28</a:t>
            </a:fld>
            <a:endParaRPr lang="en-US" dirty="0"/>
          </a:p>
        </p:txBody>
      </p:sp>
      <p:pic>
        <p:nvPicPr>
          <p:cNvPr id="6" name="Immagine 5">
            <a:extLst>
              <a:ext uri="{FF2B5EF4-FFF2-40B4-BE49-F238E27FC236}">
                <a16:creationId xmlns:a16="http://schemas.microsoft.com/office/drawing/2014/main" id="{547AD3DC-C23A-2B42-8C10-9620174442DB}"/>
              </a:ext>
            </a:extLst>
          </p:cNvPr>
          <p:cNvPicPr>
            <a:picLocks noChangeAspect="1"/>
          </p:cNvPicPr>
          <p:nvPr/>
        </p:nvPicPr>
        <p:blipFill>
          <a:blip r:embed="rId2"/>
          <a:stretch>
            <a:fillRect/>
          </a:stretch>
        </p:blipFill>
        <p:spPr>
          <a:xfrm>
            <a:off x="10501399" y="600214"/>
            <a:ext cx="953539" cy="1386966"/>
          </a:xfrm>
          <a:prstGeom prst="rect">
            <a:avLst/>
          </a:prstGeom>
        </p:spPr>
      </p:pic>
    </p:spTree>
    <p:extLst>
      <p:ext uri="{BB962C8B-B14F-4D97-AF65-F5344CB8AC3E}">
        <p14:creationId xmlns:p14="http://schemas.microsoft.com/office/powerpoint/2010/main" val="4179751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9A2CD62A-32EB-F24A-B665-DD23AFEEA639}"/>
              </a:ext>
            </a:extLst>
          </p:cNvPr>
          <p:cNvSpPr>
            <a:spLocks noGrp="1"/>
          </p:cNvSpPr>
          <p:nvPr>
            <p:ph type="title"/>
          </p:nvPr>
        </p:nvSpPr>
        <p:spPr/>
        <p:txBody>
          <a:bodyPr/>
          <a:lstStyle/>
          <a:p>
            <a:r>
              <a:rPr lang="it-IT" dirty="0"/>
              <a:t>1. Incarnazione e Passione</a:t>
            </a:r>
          </a:p>
        </p:txBody>
      </p:sp>
      <p:sp>
        <p:nvSpPr>
          <p:cNvPr id="10" name="Segnaposto contenuto 9">
            <a:extLst>
              <a:ext uri="{FF2B5EF4-FFF2-40B4-BE49-F238E27FC236}">
                <a16:creationId xmlns:a16="http://schemas.microsoft.com/office/drawing/2014/main" id="{DA96A601-CC54-5C4E-A0A6-FF7B651DB9B7}"/>
              </a:ext>
            </a:extLst>
          </p:cNvPr>
          <p:cNvSpPr>
            <a:spLocks noGrp="1"/>
          </p:cNvSpPr>
          <p:nvPr>
            <p:ph idx="1"/>
          </p:nvPr>
        </p:nvSpPr>
        <p:spPr>
          <a:xfrm>
            <a:off x="0" y="1987180"/>
            <a:ext cx="12191999" cy="4870820"/>
          </a:xfrm>
        </p:spPr>
        <p:txBody>
          <a:bodyPr numCol="1">
            <a:normAutofit/>
          </a:bodyPr>
          <a:lstStyle/>
          <a:p>
            <a:pPr marL="0" indent="0" algn="just">
              <a:buNone/>
            </a:pPr>
            <a:r>
              <a:rPr lang="it-IT" dirty="0" err="1">
                <a:solidFill>
                  <a:schemeClr val="bg1"/>
                </a:solidFill>
              </a:rPr>
              <a:t>Balthasar</a:t>
            </a:r>
            <a:r>
              <a:rPr lang="it-IT" dirty="0">
                <a:solidFill>
                  <a:schemeClr val="bg1"/>
                </a:solidFill>
              </a:rPr>
              <a:t> segnala come la storia della teologia e della spiritualità abbiamo dimenticato sempre più questo luogo fontale </a:t>
            </a:r>
            <a:r>
              <a:rPr lang="it-IT" dirty="0" err="1">
                <a:solidFill>
                  <a:schemeClr val="bg1"/>
                </a:solidFill>
              </a:rPr>
              <a:t>benchè</a:t>
            </a:r>
            <a:r>
              <a:rPr lang="it-IT" dirty="0">
                <a:solidFill>
                  <a:schemeClr val="bg1"/>
                </a:solidFill>
              </a:rPr>
              <a:t> </a:t>
            </a:r>
            <a:r>
              <a:rPr lang="it-IT" i="1" dirty="0">
                <a:solidFill>
                  <a:schemeClr val="bg1"/>
                </a:solidFill>
              </a:rPr>
              <a:t>la sacra scrittura offre l’esempio di un’assoluta identità tra  modalità concreta e modalità astratta di guardare le cose… In tutta la cristologia giovannea  persona e funzione appaiono essenzialmente congiunte e l’amore di Dio si concretizza, con esclusività quasi spaventosa</a:t>
            </a:r>
            <a:r>
              <a:rPr lang="it-IT" dirty="0">
                <a:solidFill>
                  <a:schemeClr val="bg1"/>
                </a:solidFill>
              </a:rPr>
              <a:t>, nella </a:t>
            </a:r>
            <a:r>
              <a:rPr lang="it-IT" i="1" dirty="0">
                <a:solidFill>
                  <a:schemeClr val="bg1"/>
                </a:solidFill>
              </a:rPr>
              <a:t>persona e nell’opera di Cristo </a:t>
            </a:r>
            <a:r>
              <a:rPr lang="it-IT" dirty="0">
                <a:solidFill>
                  <a:schemeClr val="bg1"/>
                </a:solidFill>
              </a:rPr>
              <a:t>(47s).</a:t>
            </a:r>
          </a:p>
          <a:p>
            <a:pPr marL="0" indent="0" algn="just">
              <a:buNone/>
            </a:pPr>
            <a:endParaRPr lang="it-IT" dirty="0">
              <a:solidFill>
                <a:schemeClr val="bg1"/>
              </a:solidFill>
            </a:endParaRPr>
          </a:p>
          <a:p>
            <a:pPr marL="0" indent="0" algn="just">
              <a:buNone/>
            </a:pPr>
            <a:r>
              <a:rPr lang="it-IT" dirty="0">
                <a:solidFill>
                  <a:schemeClr val="bg1"/>
                </a:solidFill>
              </a:rPr>
              <a:t>La custodia dei carboni ardenti sotto la cenere sarà affidata ai mistici e infine ad Ignazio di Loyola che offrì un nuovo impulso alla meditazione della Passione con quella </a:t>
            </a:r>
            <a:r>
              <a:rPr lang="it-IT" i="1" dirty="0">
                <a:solidFill>
                  <a:schemeClr val="bg1"/>
                </a:solidFill>
              </a:rPr>
              <a:t>nuova teologia dialogico-personale nella sua mistica della chiamata di Gesù dalla croce e della «conversazione con il Crocifisso»</a:t>
            </a:r>
            <a:r>
              <a:rPr lang="it-IT" dirty="0">
                <a:solidFill>
                  <a:schemeClr val="bg1"/>
                </a:solidFill>
              </a:rPr>
              <a:t>.(50)</a:t>
            </a:r>
          </a:p>
        </p:txBody>
      </p:sp>
      <p:sp>
        <p:nvSpPr>
          <p:cNvPr id="4" name="Segnaposto numero diapositiva 3">
            <a:extLst>
              <a:ext uri="{FF2B5EF4-FFF2-40B4-BE49-F238E27FC236}">
                <a16:creationId xmlns:a16="http://schemas.microsoft.com/office/drawing/2014/main" id="{2D1AAA6B-C3E9-6744-945F-FDD7965DBC80}"/>
              </a:ext>
            </a:extLst>
          </p:cNvPr>
          <p:cNvSpPr>
            <a:spLocks noGrp="1"/>
          </p:cNvSpPr>
          <p:nvPr>
            <p:ph type="sldNum" sz="quarter" idx="12"/>
          </p:nvPr>
        </p:nvSpPr>
        <p:spPr>
          <a:xfrm>
            <a:off x="11454938" y="-161173"/>
            <a:ext cx="1154151" cy="1090789"/>
          </a:xfrm>
        </p:spPr>
        <p:txBody>
          <a:bodyPr/>
          <a:lstStyle/>
          <a:p>
            <a:fld id="{6D22F896-40B5-4ADD-8801-0D06FADFA095}" type="slidenum">
              <a:rPr lang="en-US" smtClean="0"/>
              <a:t>29</a:t>
            </a:fld>
            <a:endParaRPr lang="en-US" dirty="0"/>
          </a:p>
        </p:txBody>
      </p:sp>
      <p:pic>
        <p:nvPicPr>
          <p:cNvPr id="6" name="Immagine 5">
            <a:extLst>
              <a:ext uri="{FF2B5EF4-FFF2-40B4-BE49-F238E27FC236}">
                <a16:creationId xmlns:a16="http://schemas.microsoft.com/office/drawing/2014/main" id="{547AD3DC-C23A-2B42-8C10-9620174442DB}"/>
              </a:ext>
            </a:extLst>
          </p:cNvPr>
          <p:cNvPicPr>
            <a:picLocks noChangeAspect="1"/>
          </p:cNvPicPr>
          <p:nvPr/>
        </p:nvPicPr>
        <p:blipFill>
          <a:blip r:embed="rId2"/>
          <a:stretch>
            <a:fillRect/>
          </a:stretch>
        </p:blipFill>
        <p:spPr>
          <a:xfrm>
            <a:off x="10501399" y="600214"/>
            <a:ext cx="953539" cy="1386966"/>
          </a:xfrm>
          <a:prstGeom prst="rect">
            <a:avLst/>
          </a:prstGeom>
        </p:spPr>
      </p:pic>
    </p:spTree>
    <p:extLst>
      <p:ext uri="{BB962C8B-B14F-4D97-AF65-F5344CB8AC3E}">
        <p14:creationId xmlns:p14="http://schemas.microsoft.com/office/powerpoint/2010/main" val="278832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F3C4D9-E50B-BF4D-B415-3FFB1154F432}"/>
              </a:ext>
            </a:extLst>
          </p:cNvPr>
          <p:cNvSpPr>
            <a:spLocks noGrp="1"/>
          </p:cNvSpPr>
          <p:nvPr>
            <p:ph type="title"/>
          </p:nvPr>
        </p:nvSpPr>
        <p:spPr/>
        <p:txBody>
          <a:bodyPr/>
          <a:lstStyle/>
          <a:p>
            <a:r>
              <a:rPr lang="it-IT" dirty="0"/>
              <a:t>Gli incontri essenziali…</a:t>
            </a:r>
          </a:p>
        </p:txBody>
      </p:sp>
      <p:pic>
        <p:nvPicPr>
          <p:cNvPr id="5" name="Segnaposto contenuto 4">
            <a:extLst>
              <a:ext uri="{FF2B5EF4-FFF2-40B4-BE49-F238E27FC236}">
                <a16:creationId xmlns:a16="http://schemas.microsoft.com/office/drawing/2014/main" id="{1DE3515D-27AF-F64A-AE94-F0E3F9B46A85}"/>
              </a:ext>
            </a:extLst>
          </p:cNvPr>
          <p:cNvPicPr>
            <a:picLocks noGrp="1" noChangeAspect="1"/>
          </p:cNvPicPr>
          <p:nvPr>
            <p:ph idx="1"/>
          </p:nvPr>
        </p:nvPicPr>
        <p:blipFill>
          <a:blip r:embed="rId2"/>
          <a:stretch>
            <a:fillRect/>
          </a:stretch>
        </p:blipFill>
        <p:spPr>
          <a:xfrm>
            <a:off x="1464397" y="2240631"/>
            <a:ext cx="2703842" cy="3982022"/>
          </a:xfrm>
        </p:spPr>
      </p:pic>
      <p:sp>
        <p:nvSpPr>
          <p:cNvPr id="6" name="CasellaDiTesto 5">
            <a:extLst>
              <a:ext uri="{FF2B5EF4-FFF2-40B4-BE49-F238E27FC236}">
                <a16:creationId xmlns:a16="http://schemas.microsoft.com/office/drawing/2014/main" id="{40544614-D331-A640-810A-4A977E04159A}"/>
              </a:ext>
            </a:extLst>
          </p:cNvPr>
          <p:cNvSpPr txBox="1"/>
          <p:nvPr/>
        </p:nvSpPr>
        <p:spPr>
          <a:xfrm>
            <a:off x="4857008" y="2612571"/>
            <a:ext cx="4963886" cy="2646878"/>
          </a:xfrm>
          <a:prstGeom prst="rect">
            <a:avLst/>
          </a:prstGeom>
          <a:noFill/>
        </p:spPr>
        <p:txBody>
          <a:bodyPr wrap="square" rtlCol="0">
            <a:spAutoFit/>
          </a:bodyPr>
          <a:lstStyle/>
          <a:p>
            <a:r>
              <a:rPr lang="it-IT" sz="4000" dirty="0">
                <a:solidFill>
                  <a:schemeClr val="bg1"/>
                </a:solidFill>
              </a:rPr>
              <a:t>Ignazio di Loyola</a:t>
            </a:r>
          </a:p>
          <a:p>
            <a:endParaRPr lang="it-IT" dirty="0">
              <a:solidFill>
                <a:schemeClr val="bg1"/>
              </a:solidFill>
            </a:endParaRPr>
          </a:p>
          <a:p>
            <a:r>
              <a:rPr lang="it-IT" dirty="0">
                <a:solidFill>
                  <a:schemeClr val="bg1"/>
                </a:solidFill>
              </a:rPr>
              <a:t>Essenziale per la sua teologia esistenziale: </a:t>
            </a:r>
          </a:p>
          <a:p>
            <a:pPr marL="285750" indent="-285750">
              <a:buFontTx/>
              <a:buChar char="-"/>
            </a:pPr>
            <a:r>
              <a:rPr lang="it-IT" dirty="0">
                <a:solidFill>
                  <a:schemeClr val="bg1"/>
                </a:solidFill>
              </a:rPr>
              <a:t>Ricerca</a:t>
            </a:r>
          </a:p>
          <a:p>
            <a:pPr marL="285750" indent="-285750">
              <a:buFontTx/>
              <a:buChar char="-"/>
            </a:pPr>
            <a:r>
              <a:rPr lang="it-IT" dirty="0">
                <a:solidFill>
                  <a:schemeClr val="bg1"/>
                </a:solidFill>
              </a:rPr>
              <a:t>Contemplazione</a:t>
            </a:r>
          </a:p>
          <a:p>
            <a:pPr marL="285750" indent="-285750">
              <a:buFontTx/>
              <a:buChar char="-"/>
            </a:pPr>
            <a:r>
              <a:rPr lang="it-IT" dirty="0">
                <a:solidFill>
                  <a:schemeClr val="bg1"/>
                </a:solidFill>
              </a:rPr>
              <a:t>Spiritualità </a:t>
            </a:r>
          </a:p>
          <a:p>
            <a:r>
              <a:rPr lang="it-IT" dirty="0">
                <a:solidFill>
                  <a:schemeClr val="bg1"/>
                </a:solidFill>
              </a:rPr>
              <a:t>Mai disgiungibili e mai disgiunte nel suo pensiero</a:t>
            </a:r>
          </a:p>
        </p:txBody>
      </p:sp>
      <p:pic>
        <p:nvPicPr>
          <p:cNvPr id="7" name="Immagine 6">
            <a:extLst>
              <a:ext uri="{FF2B5EF4-FFF2-40B4-BE49-F238E27FC236}">
                <a16:creationId xmlns:a16="http://schemas.microsoft.com/office/drawing/2014/main" id="{06976260-97A1-0543-8C43-4D7653C2CEA1}"/>
              </a:ext>
            </a:extLst>
          </p:cNvPr>
          <p:cNvPicPr>
            <a:picLocks noChangeAspect="1"/>
          </p:cNvPicPr>
          <p:nvPr/>
        </p:nvPicPr>
        <p:blipFill>
          <a:blip r:embed="rId3">
            <a:alphaModFix amt="18000"/>
          </a:blip>
          <a:stretch>
            <a:fillRect/>
          </a:stretch>
        </p:blipFill>
        <p:spPr>
          <a:xfrm>
            <a:off x="10729455" y="624502"/>
            <a:ext cx="1105219" cy="1338389"/>
          </a:xfrm>
          <a:prstGeom prst="rect">
            <a:avLst/>
          </a:prstGeom>
        </p:spPr>
      </p:pic>
      <p:sp>
        <p:nvSpPr>
          <p:cNvPr id="9" name="Segnaposto numero diapositiva 8">
            <a:extLst>
              <a:ext uri="{FF2B5EF4-FFF2-40B4-BE49-F238E27FC236}">
                <a16:creationId xmlns:a16="http://schemas.microsoft.com/office/drawing/2014/main" id="{6A7046CC-28AB-8542-9359-FAEDC7E472CA}"/>
              </a:ext>
            </a:extLst>
          </p:cNvPr>
          <p:cNvSpPr>
            <a:spLocks noGrp="1"/>
          </p:cNvSpPr>
          <p:nvPr>
            <p:ph type="sldNum" sz="quarter" idx="12"/>
          </p:nvPr>
        </p:nvSpPr>
        <p:spPr>
          <a:xfrm>
            <a:off x="11614924" y="-290915"/>
            <a:ext cx="1154151" cy="1090789"/>
          </a:xfrm>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3900603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2E9FE2BC-2671-1744-9415-A6BEC098F959}"/>
              </a:ext>
            </a:extLst>
          </p:cNvPr>
          <p:cNvSpPr>
            <a:spLocks noGrp="1"/>
          </p:cNvSpPr>
          <p:nvPr>
            <p:ph type="sldNum" sz="quarter" idx="12"/>
          </p:nvPr>
        </p:nvSpPr>
        <p:spPr>
          <a:xfrm>
            <a:off x="11037849" y="-260926"/>
            <a:ext cx="1154151" cy="1090789"/>
          </a:xfrm>
        </p:spPr>
        <p:txBody>
          <a:bodyPr/>
          <a:lstStyle/>
          <a:p>
            <a:fld id="{6D22F896-40B5-4ADD-8801-0D06FADFA095}" type="slidenum">
              <a:rPr lang="en-US" smtClean="0"/>
              <a:t>30</a:t>
            </a:fld>
            <a:endParaRPr lang="en-US" dirty="0"/>
          </a:p>
        </p:txBody>
      </p:sp>
      <p:sp>
        <p:nvSpPr>
          <p:cNvPr id="5" name="CasellaDiTesto 4">
            <a:extLst>
              <a:ext uri="{FF2B5EF4-FFF2-40B4-BE49-F238E27FC236}">
                <a16:creationId xmlns:a16="http://schemas.microsoft.com/office/drawing/2014/main" id="{D28637EF-6A18-EC4F-97B6-F87C72C208FC}"/>
              </a:ext>
            </a:extLst>
          </p:cNvPr>
          <p:cNvSpPr txBox="1"/>
          <p:nvPr/>
        </p:nvSpPr>
        <p:spPr>
          <a:xfrm>
            <a:off x="548640" y="266007"/>
            <a:ext cx="7248698" cy="6124754"/>
          </a:xfrm>
          <a:prstGeom prst="rect">
            <a:avLst/>
          </a:prstGeom>
          <a:noFill/>
        </p:spPr>
        <p:txBody>
          <a:bodyPr wrap="square" rtlCol="0">
            <a:spAutoFit/>
          </a:bodyPr>
          <a:lstStyle/>
          <a:p>
            <a:r>
              <a:rPr lang="it-IT" sz="2800" i="1" dirty="0">
                <a:solidFill>
                  <a:srgbClr val="C00000"/>
                </a:solidFill>
              </a:rPr>
              <a:t>Anima </a:t>
            </a:r>
            <a:r>
              <a:rPr lang="it-IT" sz="2800" i="1" dirty="0" err="1">
                <a:solidFill>
                  <a:srgbClr val="C00000"/>
                </a:solidFill>
              </a:rPr>
              <a:t>Christi</a:t>
            </a:r>
            <a:r>
              <a:rPr lang="it-IT" sz="2800" i="1" dirty="0">
                <a:solidFill>
                  <a:srgbClr val="C00000"/>
                </a:solidFill>
              </a:rPr>
              <a:t>, </a:t>
            </a:r>
            <a:r>
              <a:rPr lang="it-IT" sz="2800" i="1" dirty="0" err="1">
                <a:solidFill>
                  <a:srgbClr val="C00000"/>
                </a:solidFill>
              </a:rPr>
              <a:t>sanctifica</a:t>
            </a:r>
            <a:r>
              <a:rPr lang="it-IT" sz="2800" i="1" dirty="0">
                <a:solidFill>
                  <a:srgbClr val="C00000"/>
                </a:solidFill>
              </a:rPr>
              <a:t> me.</a:t>
            </a:r>
            <a:br>
              <a:rPr lang="it-IT" sz="2800" i="1" dirty="0">
                <a:solidFill>
                  <a:srgbClr val="C00000"/>
                </a:solidFill>
              </a:rPr>
            </a:br>
            <a:r>
              <a:rPr lang="it-IT" sz="2800" i="1" dirty="0">
                <a:solidFill>
                  <a:srgbClr val="C00000"/>
                </a:solidFill>
              </a:rPr>
              <a:t>Corpus </a:t>
            </a:r>
            <a:r>
              <a:rPr lang="it-IT" sz="2800" i="1" dirty="0" err="1">
                <a:solidFill>
                  <a:srgbClr val="C00000"/>
                </a:solidFill>
              </a:rPr>
              <a:t>Christi</a:t>
            </a:r>
            <a:r>
              <a:rPr lang="it-IT" sz="2800" i="1" dirty="0">
                <a:solidFill>
                  <a:srgbClr val="C00000"/>
                </a:solidFill>
              </a:rPr>
              <a:t>, salva me.</a:t>
            </a:r>
            <a:br>
              <a:rPr lang="it-IT" sz="2800" i="1" dirty="0">
                <a:solidFill>
                  <a:srgbClr val="C00000"/>
                </a:solidFill>
              </a:rPr>
            </a:br>
            <a:r>
              <a:rPr lang="it-IT" sz="2800" i="1" dirty="0" err="1">
                <a:solidFill>
                  <a:srgbClr val="C00000"/>
                </a:solidFill>
              </a:rPr>
              <a:t>Sanguis</a:t>
            </a:r>
            <a:r>
              <a:rPr lang="it-IT" sz="2800" i="1" dirty="0">
                <a:solidFill>
                  <a:srgbClr val="C00000"/>
                </a:solidFill>
              </a:rPr>
              <a:t> </a:t>
            </a:r>
            <a:r>
              <a:rPr lang="it-IT" sz="2800" i="1" dirty="0" err="1">
                <a:solidFill>
                  <a:srgbClr val="C00000"/>
                </a:solidFill>
              </a:rPr>
              <a:t>Christi</a:t>
            </a:r>
            <a:r>
              <a:rPr lang="it-IT" sz="2800" i="1" dirty="0">
                <a:solidFill>
                  <a:srgbClr val="C00000"/>
                </a:solidFill>
              </a:rPr>
              <a:t>, inebria me.</a:t>
            </a:r>
            <a:br>
              <a:rPr lang="it-IT" sz="2800" i="1" dirty="0">
                <a:solidFill>
                  <a:srgbClr val="C00000"/>
                </a:solidFill>
              </a:rPr>
            </a:br>
            <a:r>
              <a:rPr lang="it-IT" sz="2800" i="1" dirty="0" err="1">
                <a:solidFill>
                  <a:srgbClr val="C00000"/>
                </a:solidFill>
              </a:rPr>
              <a:t>Aqua</a:t>
            </a:r>
            <a:r>
              <a:rPr lang="it-IT" sz="2800" i="1" dirty="0">
                <a:solidFill>
                  <a:srgbClr val="C00000"/>
                </a:solidFill>
              </a:rPr>
              <a:t> </a:t>
            </a:r>
            <a:r>
              <a:rPr lang="it-IT" sz="2800" i="1" dirty="0" err="1">
                <a:solidFill>
                  <a:srgbClr val="C00000"/>
                </a:solidFill>
              </a:rPr>
              <a:t>lateris</a:t>
            </a:r>
            <a:r>
              <a:rPr lang="it-IT" sz="2800" i="1" dirty="0">
                <a:solidFill>
                  <a:srgbClr val="C00000"/>
                </a:solidFill>
              </a:rPr>
              <a:t> </a:t>
            </a:r>
            <a:r>
              <a:rPr lang="it-IT" sz="2800" i="1" dirty="0" err="1">
                <a:solidFill>
                  <a:srgbClr val="C00000"/>
                </a:solidFill>
              </a:rPr>
              <a:t>Christi</a:t>
            </a:r>
            <a:r>
              <a:rPr lang="it-IT" sz="2800" i="1" dirty="0">
                <a:solidFill>
                  <a:srgbClr val="C00000"/>
                </a:solidFill>
              </a:rPr>
              <a:t>, lava me.</a:t>
            </a:r>
            <a:br>
              <a:rPr lang="it-IT" sz="2800" i="1" dirty="0">
                <a:solidFill>
                  <a:srgbClr val="C00000"/>
                </a:solidFill>
              </a:rPr>
            </a:br>
            <a:r>
              <a:rPr lang="it-IT" sz="2800" i="1" dirty="0">
                <a:solidFill>
                  <a:srgbClr val="C00000"/>
                </a:solidFill>
              </a:rPr>
              <a:t>Passio </a:t>
            </a:r>
            <a:r>
              <a:rPr lang="it-IT" sz="2800" i="1" dirty="0" err="1">
                <a:solidFill>
                  <a:srgbClr val="C00000"/>
                </a:solidFill>
              </a:rPr>
              <a:t>Christi</a:t>
            </a:r>
            <a:r>
              <a:rPr lang="it-IT" sz="2800" i="1" dirty="0">
                <a:solidFill>
                  <a:srgbClr val="C00000"/>
                </a:solidFill>
              </a:rPr>
              <a:t>, conforta me.</a:t>
            </a:r>
            <a:br>
              <a:rPr lang="it-IT" sz="2800" i="1" dirty="0">
                <a:solidFill>
                  <a:srgbClr val="C00000"/>
                </a:solidFill>
              </a:rPr>
            </a:br>
            <a:r>
              <a:rPr lang="it-IT" sz="2800" i="1" dirty="0">
                <a:solidFill>
                  <a:srgbClr val="C00000"/>
                </a:solidFill>
              </a:rPr>
              <a:t>O bone </a:t>
            </a:r>
            <a:r>
              <a:rPr lang="it-IT" sz="2800" i="1" dirty="0" err="1">
                <a:solidFill>
                  <a:srgbClr val="C00000"/>
                </a:solidFill>
              </a:rPr>
              <a:t>Jesu</a:t>
            </a:r>
            <a:r>
              <a:rPr lang="it-IT" sz="2800" i="1" dirty="0">
                <a:solidFill>
                  <a:srgbClr val="C00000"/>
                </a:solidFill>
              </a:rPr>
              <a:t>, </a:t>
            </a:r>
            <a:r>
              <a:rPr lang="it-IT" sz="2800" i="1" dirty="0" err="1">
                <a:solidFill>
                  <a:srgbClr val="C00000"/>
                </a:solidFill>
              </a:rPr>
              <a:t>exaudi</a:t>
            </a:r>
            <a:r>
              <a:rPr lang="it-IT" sz="2800" i="1" dirty="0">
                <a:solidFill>
                  <a:srgbClr val="C00000"/>
                </a:solidFill>
              </a:rPr>
              <a:t> me.</a:t>
            </a:r>
            <a:br>
              <a:rPr lang="it-IT" sz="2800" i="1" dirty="0">
                <a:solidFill>
                  <a:srgbClr val="C00000"/>
                </a:solidFill>
              </a:rPr>
            </a:br>
            <a:r>
              <a:rPr lang="it-IT" sz="2800" i="1" dirty="0">
                <a:solidFill>
                  <a:srgbClr val="C00000"/>
                </a:solidFill>
              </a:rPr>
              <a:t>Intra vulnera tua </a:t>
            </a:r>
            <a:r>
              <a:rPr lang="it-IT" sz="2800" i="1" dirty="0" err="1">
                <a:solidFill>
                  <a:srgbClr val="C00000"/>
                </a:solidFill>
              </a:rPr>
              <a:t>absconde</a:t>
            </a:r>
            <a:r>
              <a:rPr lang="it-IT" sz="2800" i="1" dirty="0">
                <a:solidFill>
                  <a:srgbClr val="C00000"/>
                </a:solidFill>
              </a:rPr>
              <a:t> me.</a:t>
            </a:r>
            <a:br>
              <a:rPr lang="it-IT" sz="2800" i="1" dirty="0">
                <a:solidFill>
                  <a:srgbClr val="C00000"/>
                </a:solidFill>
              </a:rPr>
            </a:br>
            <a:r>
              <a:rPr lang="it-IT" sz="2800" i="1" dirty="0">
                <a:solidFill>
                  <a:srgbClr val="C00000"/>
                </a:solidFill>
              </a:rPr>
              <a:t>Ne </a:t>
            </a:r>
            <a:r>
              <a:rPr lang="it-IT" sz="2800" i="1" dirty="0" err="1">
                <a:solidFill>
                  <a:srgbClr val="C00000"/>
                </a:solidFill>
              </a:rPr>
              <a:t>permittas</a:t>
            </a:r>
            <a:r>
              <a:rPr lang="it-IT" sz="2800" i="1" dirty="0">
                <a:solidFill>
                  <a:srgbClr val="C00000"/>
                </a:solidFill>
              </a:rPr>
              <a:t> me </a:t>
            </a:r>
            <a:r>
              <a:rPr lang="it-IT" sz="2800" i="1" dirty="0" err="1">
                <a:solidFill>
                  <a:srgbClr val="C00000"/>
                </a:solidFill>
              </a:rPr>
              <a:t>separari</a:t>
            </a:r>
            <a:r>
              <a:rPr lang="it-IT" sz="2800" i="1" dirty="0">
                <a:solidFill>
                  <a:srgbClr val="C00000"/>
                </a:solidFill>
              </a:rPr>
              <a:t> a Te.</a:t>
            </a:r>
            <a:br>
              <a:rPr lang="it-IT" sz="2800" i="1" dirty="0">
                <a:solidFill>
                  <a:srgbClr val="C00000"/>
                </a:solidFill>
              </a:rPr>
            </a:br>
            <a:r>
              <a:rPr lang="it-IT" sz="2800" i="1" dirty="0">
                <a:solidFill>
                  <a:srgbClr val="C00000"/>
                </a:solidFill>
              </a:rPr>
              <a:t>Ab </a:t>
            </a:r>
            <a:r>
              <a:rPr lang="it-IT" sz="2800" i="1" dirty="0" err="1">
                <a:solidFill>
                  <a:srgbClr val="C00000"/>
                </a:solidFill>
              </a:rPr>
              <a:t>hoste</a:t>
            </a:r>
            <a:r>
              <a:rPr lang="it-IT" sz="2800" i="1" dirty="0">
                <a:solidFill>
                  <a:srgbClr val="C00000"/>
                </a:solidFill>
              </a:rPr>
              <a:t> maligno </a:t>
            </a:r>
            <a:r>
              <a:rPr lang="it-IT" sz="2800" i="1" dirty="0" err="1">
                <a:solidFill>
                  <a:srgbClr val="C00000"/>
                </a:solidFill>
              </a:rPr>
              <a:t>defende</a:t>
            </a:r>
            <a:r>
              <a:rPr lang="it-IT" sz="2800" i="1" dirty="0">
                <a:solidFill>
                  <a:srgbClr val="C00000"/>
                </a:solidFill>
              </a:rPr>
              <a:t> me.</a:t>
            </a:r>
            <a:br>
              <a:rPr lang="it-IT" sz="2800" i="1" dirty="0">
                <a:solidFill>
                  <a:srgbClr val="C00000"/>
                </a:solidFill>
              </a:rPr>
            </a:br>
            <a:r>
              <a:rPr lang="it-IT" sz="2800" i="1" dirty="0">
                <a:solidFill>
                  <a:srgbClr val="C00000"/>
                </a:solidFill>
              </a:rPr>
              <a:t>In hora </a:t>
            </a:r>
            <a:r>
              <a:rPr lang="it-IT" sz="2800" i="1" dirty="0" err="1">
                <a:solidFill>
                  <a:srgbClr val="C00000"/>
                </a:solidFill>
              </a:rPr>
              <a:t>mortis</a:t>
            </a:r>
            <a:r>
              <a:rPr lang="it-IT" sz="2800" i="1" dirty="0">
                <a:solidFill>
                  <a:srgbClr val="C00000"/>
                </a:solidFill>
              </a:rPr>
              <a:t> </a:t>
            </a:r>
            <a:r>
              <a:rPr lang="it-IT" sz="2800" i="1" dirty="0" err="1">
                <a:solidFill>
                  <a:srgbClr val="C00000"/>
                </a:solidFill>
              </a:rPr>
              <a:t>meae</a:t>
            </a:r>
            <a:r>
              <a:rPr lang="it-IT" sz="2800" i="1" dirty="0">
                <a:solidFill>
                  <a:srgbClr val="C00000"/>
                </a:solidFill>
              </a:rPr>
              <a:t> voca me,</a:t>
            </a:r>
            <a:br>
              <a:rPr lang="it-IT" sz="2800" i="1" dirty="0">
                <a:solidFill>
                  <a:srgbClr val="C00000"/>
                </a:solidFill>
              </a:rPr>
            </a:br>
            <a:r>
              <a:rPr lang="it-IT" sz="2800" i="1" dirty="0">
                <a:solidFill>
                  <a:srgbClr val="C00000"/>
                </a:solidFill>
              </a:rPr>
              <a:t>Et </a:t>
            </a:r>
            <a:r>
              <a:rPr lang="it-IT" sz="2800" i="1" dirty="0" err="1">
                <a:solidFill>
                  <a:srgbClr val="C00000"/>
                </a:solidFill>
              </a:rPr>
              <a:t>jube</a:t>
            </a:r>
            <a:r>
              <a:rPr lang="it-IT" sz="2800" i="1" dirty="0">
                <a:solidFill>
                  <a:srgbClr val="C00000"/>
                </a:solidFill>
              </a:rPr>
              <a:t> me venire ad Te,</a:t>
            </a:r>
            <a:br>
              <a:rPr lang="it-IT" sz="2800" i="1" dirty="0">
                <a:solidFill>
                  <a:srgbClr val="C00000"/>
                </a:solidFill>
              </a:rPr>
            </a:br>
            <a:r>
              <a:rPr lang="it-IT" sz="2800" i="1" dirty="0">
                <a:solidFill>
                  <a:srgbClr val="C00000"/>
                </a:solidFill>
              </a:rPr>
              <a:t>Ut </a:t>
            </a:r>
            <a:r>
              <a:rPr lang="it-IT" sz="2800" i="1" dirty="0" err="1">
                <a:solidFill>
                  <a:srgbClr val="C00000"/>
                </a:solidFill>
              </a:rPr>
              <a:t>cum</a:t>
            </a:r>
            <a:r>
              <a:rPr lang="it-IT" sz="2800" i="1" dirty="0">
                <a:solidFill>
                  <a:srgbClr val="C00000"/>
                </a:solidFill>
              </a:rPr>
              <a:t> Sanctis </a:t>
            </a:r>
            <a:r>
              <a:rPr lang="it-IT" sz="2800" i="1" dirty="0" err="1">
                <a:solidFill>
                  <a:srgbClr val="C00000"/>
                </a:solidFill>
              </a:rPr>
              <a:t>tuis</a:t>
            </a:r>
            <a:r>
              <a:rPr lang="it-IT" sz="2800" i="1" dirty="0">
                <a:solidFill>
                  <a:srgbClr val="C00000"/>
                </a:solidFill>
              </a:rPr>
              <a:t> </a:t>
            </a:r>
            <a:r>
              <a:rPr lang="it-IT" sz="2800" i="1" dirty="0" err="1">
                <a:solidFill>
                  <a:srgbClr val="C00000"/>
                </a:solidFill>
              </a:rPr>
              <a:t>laudem</a:t>
            </a:r>
            <a:r>
              <a:rPr lang="it-IT" sz="2800" i="1" dirty="0">
                <a:solidFill>
                  <a:srgbClr val="C00000"/>
                </a:solidFill>
              </a:rPr>
              <a:t> Te</a:t>
            </a:r>
            <a:br>
              <a:rPr lang="it-IT" sz="2800" i="1" dirty="0">
                <a:solidFill>
                  <a:srgbClr val="C00000"/>
                </a:solidFill>
              </a:rPr>
            </a:br>
            <a:r>
              <a:rPr lang="it-IT" sz="2800" i="1" dirty="0">
                <a:solidFill>
                  <a:srgbClr val="C00000"/>
                </a:solidFill>
              </a:rPr>
              <a:t>In </a:t>
            </a:r>
            <a:r>
              <a:rPr lang="it-IT" sz="2800" i="1" dirty="0" err="1">
                <a:solidFill>
                  <a:srgbClr val="C00000"/>
                </a:solidFill>
              </a:rPr>
              <a:t>saecula</a:t>
            </a:r>
            <a:r>
              <a:rPr lang="it-IT" sz="2800" i="1" dirty="0">
                <a:solidFill>
                  <a:srgbClr val="C00000"/>
                </a:solidFill>
              </a:rPr>
              <a:t> </a:t>
            </a:r>
            <a:r>
              <a:rPr lang="it-IT" sz="2800" i="1" dirty="0" err="1">
                <a:solidFill>
                  <a:srgbClr val="C00000"/>
                </a:solidFill>
              </a:rPr>
              <a:t>saeculorum</a:t>
            </a:r>
            <a:r>
              <a:rPr lang="it-IT" sz="2800" i="1" dirty="0">
                <a:solidFill>
                  <a:srgbClr val="C00000"/>
                </a:solidFill>
              </a:rPr>
              <a:t>.</a:t>
            </a:r>
            <a:br>
              <a:rPr lang="it-IT" sz="2800" i="1" dirty="0">
                <a:solidFill>
                  <a:srgbClr val="C00000"/>
                </a:solidFill>
              </a:rPr>
            </a:br>
            <a:r>
              <a:rPr lang="it-IT" sz="2800" i="1" dirty="0">
                <a:solidFill>
                  <a:srgbClr val="C00000"/>
                </a:solidFill>
                <a:hlinkClick r:id="rId2" tooltip="Amen">
                  <a:extLst>
                    <a:ext uri="{A12FA001-AC4F-418D-AE19-62706E023703}">
                      <ahyp:hlinkClr xmlns:ahyp="http://schemas.microsoft.com/office/drawing/2018/hyperlinkcolor" val="tx"/>
                    </a:ext>
                  </a:extLst>
                </a:hlinkClick>
              </a:rPr>
              <a:t>Amen</a:t>
            </a:r>
            <a:r>
              <a:rPr lang="it-IT" sz="2800" i="1" dirty="0">
                <a:solidFill>
                  <a:srgbClr val="C00000"/>
                </a:solidFill>
              </a:rPr>
              <a:t>.</a:t>
            </a:r>
          </a:p>
        </p:txBody>
      </p:sp>
    </p:spTree>
    <p:extLst>
      <p:ext uri="{BB962C8B-B14F-4D97-AF65-F5344CB8AC3E}">
        <p14:creationId xmlns:p14="http://schemas.microsoft.com/office/powerpoint/2010/main" val="972199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9A2CD62A-32EB-F24A-B665-DD23AFEEA639}"/>
              </a:ext>
            </a:extLst>
          </p:cNvPr>
          <p:cNvSpPr>
            <a:spLocks noGrp="1"/>
          </p:cNvSpPr>
          <p:nvPr>
            <p:ph type="title"/>
          </p:nvPr>
        </p:nvSpPr>
        <p:spPr/>
        <p:txBody>
          <a:bodyPr/>
          <a:lstStyle/>
          <a:p>
            <a:r>
              <a:rPr lang="it-IT" dirty="0"/>
              <a:t>2. La morte di Dio come salvezza</a:t>
            </a:r>
          </a:p>
        </p:txBody>
      </p:sp>
      <p:sp>
        <p:nvSpPr>
          <p:cNvPr id="10" name="Segnaposto contenuto 9">
            <a:extLst>
              <a:ext uri="{FF2B5EF4-FFF2-40B4-BE49-F238E27FC236}">
                <a16:creationId xmlns:a16="http://schemas.microsoft.com/office/drawing/2014/main" id="{DA96A601-CC54-5C4E-A0A6-FF7B651DB9B7}"/>
              </a:ext>
            </a:extLst>
          </p:cNvPr>
          <p:cNvSpPr>
            <a:spLocks noGrp="1"/>
          </p:cNvSpPr>
          <p:nvPr>
            <p:ph idx="1"/>
          </p:nvPr>
        </p:nvSpPr>
        <p:spPr>
          <a:xfrm>
            <a:off x="0" y="1987180"/>
            <a:ext cx="12191999" cy="4870820"/>
          </a:xfrm>
        </p:spPr>
        <p:txBody>
          <a:bodyPr numCol="1">
            <a:normAutofit/>
          </a:bodyPr>
          <a:lstStyle/>
          <a:p>
            <a:pPr marL="0" indent="0">
              <a:buNone/>
            </a:pPr>
            <a:r>
              <a:rPr lang="it-IT" sz="2200" dirty="0">
                <a:solidFill>
                  <a:schemeClr val="bg1"/>
                </a:solidFill>
              </a:rPr>
              <a:t>Gesù, la Parola, la manifestazione e la mediazione di Dio muore e così viene a cessare la rivelazione che era nella sua vita… Il vuoto e l’abbandono espressi nello stato di morte della Pa­rola incarnata appaiono più profondi di quelli causati da qual­siasi altra morte naturale di un uomo; piut­tosto è qualcosa di assolutamente unico che si esprime nel realizzarsi di una completa assenza di Dio, cioè di tutto il peccato del mondo come dolore e sprofondamento nella “seconda morte”.</a:t>
            </a:r>
          </a:p>
          <a:p>
            <a:pPr marL="0" indent="0">
              <a:buNone/>
            </a:pPr>
            <a:endParaRPr lang="it-IT" sz="2200" dirty="0">
              <a:solidFill>
                <a:schemeClr val="bg1"/>
              </a:solidFill>
            </a:endParaRPr>
          </a:p>
          <a:p>
            <a:pPr marL="0" indent="0">
              <a:buNone/>
            </a:pPr>
            <a:r>
              <a:rPr lang="it-IT" sz="2200" dirty="0">
                <a:solidFill>
                  <a:schemeClr val="bg1"/>
                </a:solidFill>
              </a:rPr>
              <a:t>La discesa di uno solo nell’abisso si trasforma nell’ascesa di tutti dallo stesso abisso; e la condizione di questa possibilità per questa svolta dialettica sta da una parte nel ‘per tutti’ della discesa, dall’altra nella resurrezione prototipica qui ricordata: altrimenti, se fosse affondato nell’abisso, non sarebbero affatto </a:t>
            </a:r>
            <a:r>
              <a:rPr lang="it-IT" sz="2200">
                <a:solidFill>
                  <a:schemeClr val="bg1"/>
                </a:solidFill>
              </a:rPr>
              <a:t>risorti tutti</a:t>
            </a:r>
            <a:endParaRPr lang="it-IT" sz="2200" dirty="0">
              <a:solidFill>
                <a:schemeClr val="bg1"/>
              </a:solidFill>
            </a:endParaRPr>
          </a:p>
          <a:p>
            <a:pPr marL="0" indent="0">
              <a:buNone/>
            </a:pPr>
            <a:endParaRPr lang="it-IT" sz="2200" dirty="0">
              <a:solidFill>
                <a:schemeClr val="bg1"/>
              </a:solidFill>
            </a:endParaRPr>
          </a:p>
          <a:p>
            <a:pPr marL="0" indent="0">
              <a:buNone/>
            </a:pPr>
            <a:endParaRPr lang="it-IT" sz="2200" dirty="0">
              <a:solidFill>
                <a:schemeClr val="bg1"/>
              </a:solidFill>
            </a:endParaRPr>
          </a:p>
          <a:p>
            <a:pPr marL="0" indent="0">
              <a:buNone/>
            </a:pPr>
            <a:endParaRPr lang="it-IT" sz="2200" dirty="0">
              <a:solidFill>
                <a:schemeClr val="bg1"/>
              </a:solidFill>
            </a:endParaRPr>
          </a:p>
        </p:txBody>
      </p:sp>
      <p:sp>
        <p:nvSpPr>
          <p:cNvPr id="4" name="Segnaposto numero diapositiva 3">
            <a:extLst>
              <a:ext uri="{FF2B5EF4-FFF2-40B4-BE49-F238E27FC236}">
                <a16:creationId xmlns:a16="http://schemas.microsoft.com/office/drawing/2014/main" id="{2D1AAA6B-C3E9-6744-945F-FDD7965DBC80}"/>
              </a:ext>
            </a:extLst>
          </p:cNvPr>
          <p:cNvSpPr>
            <a:spLocks noGrp="1"/>
          </p:cNvSpPr>
          <p:nvPr>
            <p:ph type="sldNum" sz="quarter" idx="12"/>
          </p:nvPr>
        </p:nvSpPr>
        <p:spPr>
          <a:xfrm>
            <a:off x="11454938" y="-161173"/>
            <a:ext cx="1154151" cy="1090789"/>
          </a:xfrm>
        </p:spPr>
        <p:txBody>
          <a:bodyPr/>
          <a:lstStyle/>
          <a:p>
            <a:fld id="{6D22F896-40B5-4ADD-8801-0D06FADFA095}" type="slidenum">
              <a:rPr lang="en-US" smtClean="0"/>
              <a:t>31</a:t>
            </a:fld>
            <a:endParaRPr lang="en-US" dirty="0"/>
          </a:p>
        </p:txBody>
      </p:sp>
      <p:pic>
        <p:nvPicPr>
          <p:cNvPr id="6" name="Immagine 5">
            <a:extLst>
              <a:ext uri="{FF2B5EF4-FFF2-40B4-BE49-F238E27FC236}">
                <a16:creationId xmlns:a16="http://schemas.microsoft.com/office/drawing/2014/main" id="{547AD3DC-C23A-2B42-8C10-9620174442DB}"/>
              </a:ext>
            </a:extLst>
          </p:cNvPr>
          <p:cNvPicPr>
            <a:picLocks noChangeAspect="1"/>
          </p:cNvPicPr>
          <p:nvPr/>
        </p:nvPicPr>
        <p:blipFill>
          <a:blip r:embed="rId2"/>
          <a:stretch>
            <a:fillRect/>
          </a:stretch>
        </p:blipFill>
        <p:spPr>
          <a:xfrm>
            <a:off x="10501399" y="600214"/>
            <a:ext cx="953539" cy="1386966"/>
          </a:xfrm>
          <a:prstGeom prst="rect">
            <a:avLst/>
          </a:prstGeom>
        </p:spPr>
      </p:pic>
    </p:spTree>
    <p:extLst>
      <p:ext uri="{BB962C8B-B14F-4D97-AF65-F5344CB8AC3E}">
        <p14:creationId xmlns:p14="http://schemas.microsoft.com/office/powerpoint/2010/main" val="253151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9A2CD62A-32EB-F24A-B665-DD23AFEEA639}"/>
              </a:ext>
            </a:extLst>
          </p:cNvPr>
          <p:cNvSpPr>
            <a:spLocks noGrp="1"/>
          </p:cNvSpPr>
          <p:nvPr>
            <p:ph type="title"/>
          </p:nvPr>
        </p:nvSpPr>
        <p:spPr/>
        <p:txBody>
          <a:bodyPr/>
          <a:lstStyle/>
          <a:p>
            <a:r>
              <a:rPr lang="it-IT" dirty="0"/>
              <a:t>2. La morte di Dio come salvezza</a:t>
            </a:r>
          </a:p>
        </p:txBody>
      </p:sp>
      <p:sp>
        <p:nvSpPr>
          <p:cNvPr id="10" name="Segnaposto contenuto 9">
            <a:extLst>
              <a:ext uri="{FF2B5EF4-FFF2-40B4-BE49-F238E27FC236}">
                <a16:creationId xmlns:a16="http://schemas.microsoft.com/office/drawing/2014/main" id="{DA96A601-CC54-5C4E-A0A6-FF7B651DB9B7}"/>
              </a:ext>
            </a:extLst>
          </p:cNvPr>
          <p:cNvSpPr>
            <a:spLocks noGrp="1"/>
          </p:cNvSpPr>
          <p:nvPr>
            <p:ph idx="1"/>
          </p:nvPr>
        </p:nvSpPr>
        <p:spPr>
          <a:xfrm>
            <a:off x="0" y="1987180"/>
            <a:ext cx="12191999" cy="4870820"/>
          </a:xfrm>
        </p:spPr>
        <p:txBody>
          <a:bodyPr numCol="1">
            <a:normAutofit/>
          </a:bodyPr>
          <a:lstStyle/>
          <a:p>
            <a:pPr marL="0" indent="0">
              <a:buNone/>
            </a:pPr>
            <a:r>
              <a:rPr lang="it-IT" sz="2200" dirty="0">
                <a:solidFill>
                  <a:schemeClr val="bg1"/>
                </a:solidFill>
              </a:rPr>
              <a:t>Paolo nella prima lettera ai Corinzi (1,17-21):</a:t>
            </a:r>
          </a:p>
          <a:p>
            <a:pPr marL="0" indent="0" algn="just">
              <a:buNone/>
            </a:pPr>
            <a:r>
              <a:rPr lang="it-IT" sz="2000" i="1" dirty="0">
                <a:solidFill>
                  <a:schemeClr val="bg1"/>
                </a:solidFill>
              </a:rPr>
              <a:t>Infatti Cristo non mi ha mandato a battezzare ma a evangelizzare; non con sapienza di parola, perché la croce di Cristo non sia resa vana. Poiché la predicazione della croce è pazzia per quelli che periscono, ma per noi, che veniamo salvati, è la potenza di Dio; infatti sta scritto:</a:t>
            </a:r>
            <a:br>
              <a:rPr lang="it-IT" sz="2000" i="1" dirty="0">
                <a:solidFill>
                  <a:schemeClr val="bg1"/>
                </a:solidFill>
              </a:rPr>
            </a:br>
            <a:r>
              <a:rPr lang="it-IT" sz="2000" i="1" dirty="0">
                <a:solidFill>
                  <a:schemeClr val="bg1"/>
                </a:solidFill>
              </a:rPr>
              <a:t>«Io farò perire la sapienza dei saggi e annienterò l'intelligenza degli intelligenti». Dov'è il sapiente? Dov'è lo scriba? Dov'è il contestatore di questo secolo? Non ha forse Dio reso pazza la sapienza di questo mondo?  Poiché il mondo non ha conosciuto Dio mediante la propria sapienza, è piaciuto a Dio, nella sua sapienza, di salvare i credenti con la pazzia della predicazione</a:t>
            </a:r>
            <a:r>
              <a:rPr lang="it-IT" sz="2200" i="1" dirty="0">
                <a:solidFill>
                  <a:schemeClr val="bg1"/>
                </a:solidFill>
              </a:rPr>
              <a:t>.</a:t>
            </a:r>
          </a:p>
          <a:p>
            <a:pPr marL="0" indent="0" algn="just">
              <a:buNone/>
            </a:pPr>
            <a:r>
              <a:rPr lang="it-IT" sz="2200" dirty="0">
                <a:solidFill>
                  <a:schemeClr val="bg1"/>
                </a:solidFill>
              </a:rPr>
              <a:t>A questi comparativi visto così si ridurrebbero del paradosso senza senso se non volesse rimandare a qualcosa che, al centro dell’avvenimento della professione, è realmente forte saggio: Cristo crocifisso. Lo scandalo della croce è crisi che segna il passaggio dal situazione del mondo al suo fine, non però come passaggio evolutivo ma nell’</a:t>
            </a:r>
            <a:r>
              <a:rPr lang="it-IT" sz="2200" dirty="0" err="1">
                <a:solidFill>
                  <a:schemeClr val="bg1"/>
                </a:solidFill>
              </a:rPr>
              <a:t>inafferabile</a:t>
            </a:r>
            <a:r>
              <a:rPr lang="it-IT" sz="2200" dirty="0">
                <a:solidFill>
                  <a:schemeClr val="bg1"/>
                </a:solidFill>
              </a:rPr>
              <a:t> momento che trascorre fra sabato santo e Pasqua (</a:t>
            </a:r>
            <a:r>
              <a:rPr lang="it-IT" sz="2200" dirty="0" err="1">
                <a:solidFill>
                  <a:schemeClr val="bg1"/>
                </a:solidFill>
              </a:rPr>
              <a:t>cfr</a:t>
            </a:r>
            <a:r>
              <a:rPr lang="it-IT" sz="2200" dirty="0">
                <a:solidFill>
                  <a:schemeClr val="bg1"/>
                </a:solidFill>
              </a:rPr>
              <a:t> 58).</a:t>
            </a:r>
          </a:p>
          <a:p>
            <a:pPr marL="0" indent="0">
              <a:buNone/>
            </a:pPr>
            <a:endParaRPr lang="it-IT" sz="2200" dirty="0">
              <a:solidFill>
                <a:schemeClr val="bg1"/>
              </a:solidFill>
            </a:endParaRPr>
          </a:p>
          <a:p>
            <a:pPr marL="0" indent="0">
              <a:buNone/>
            </a:pPr>
            <a:endParaRPr lang="it-IT" sz="2200" dirty="0">
              <a:solidFill>
                <a:schemeClr val="bg1"/>
              </a:solidFill>
            </a:endParaRPr>
          </a:p>
        </p:txBody>
      </p:sp>
      <p:sp>
        <p:nvSpPr>
          <p:cNvPr id="4" name="Segnaposto numero diapositiva 3">
            <a:extLst>
              <a:ext uri="{FF2B5EF4-FFF2-40B4-BE49-F238E27FC236}">
                <a16:creationId xmlns:a16="http://schemas.microsoft.com/office/drawing/2014/main" id="{2D1AAA6B-C3E9-6744-945F-FDD7965DBC80}"/>
              </a:ext>
            </a:extLst>
          </p:cNvPr>
          <p:cNvSpPr>
            <a:spLocks noGrp="1"/>
          </p:cNvSpPr>
          <p:nvPr>
            <p:ph type="sldNum" sz="quarter" idx="12"/>
          </p:nvPr>
        </p:nvSpPr>
        <p:spPr>
          <a:xfrm>
            <a:off x="11454938" y="-161173"/>
            <a:ext cx="1154151" cy="1090789"/>
          </a:xfrm>
        </p:spPr>
        <p:txBody>
          <a:bodyPr/>
          <a:lstStyle/>
          <a:p>
            <a:fld id="{6D22F896-40B5-4ADD-8801-0D06FADFA095}" type="slidenum">
              <a:rPr lang="en-US" smtClean="0"/>
              <a:t>32</a:t>
            </a:fld>
            <a:endParaRPr lang="en-US" dirty="0"/>
          </a:p>
        </p:txBody>
      </p:sp>
      <p:pic>
        <p:nvPicPr>
          <p:cNvPr id="6" name="Immagine 5">
            <a:extLst>
              <a:ext uri="{FF2B5EF4-FFF2-40B4-BE49-F238E27FC236}">
                <a16:creationId xmlns:a16="http://schemas.microsoft.com/office/drawing/2014/main" id="{547AD3DC-C23A-2B42-8C10-9620174442DB}"/>
              </a:ext>
            </a:extLst>
          </p:cNvPr>
          <p:cNvPicPr>
            <a:picLocks noChangeAspect="1"/>
          </p:cNvPicPr>
          <p:nvPr/>
        </p:nvPicPr>
        <p:blipFill>
          <a:blip r:embed="rId2"/>
          <a:stretch>
            <a:fillRect/>
          </a:stretch>
        </p:blipFill>
        <p:spPr>
          <a:xfrm>
            <a:off x="10501399" y="600214"/>
            <a:ext cx="953539" cy="1386966"/>
          </a:xfrm>
          <a:prstGeom prst="rect">
            <a:avLst/>
          </a:prstGeom>
        </p:spPr>
      </p:pic>
    </p:spTree>
    <p:extLst>
      <p:ext uri="{BB962C8B-B14F-4D97-AF65-F5344CB8AC3E}">
        <p14:creationId xmlns:p14="http://schemas.microsoft.com/office/powerpoint/2010/main" val="3701793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9A2CD62A-32EB-F24A-B665-DD23AFEEA639}"/>
              </a:ext>
            </a:extLst>
          </p:cNvPr>
          <p:cNvSpPr>
            <a:spLocks noGrp="1"/>
          </p:cNvSpPr>
          <p:nvPr>
            <p:ph type="title"/>
          </p:nvPr>
        </p:nvSpPr>
        <p:spPr/>
        <p:txBody>
          <a:bodyPr/>
          <a:lstStyle/>
          <a:p>
            <a:r>
              <a:rPr lang="it-IT" dirty="0"/>
              <a:t>2. La morte di Dio come salvezza</a:t>
            </a:r>
          </a:p>
        </p:txBody>
      </p:sp>
      <p:sp>
        <p:nvSpPr>
          <p:cNvPr id="10" name="Segnaposto contenuto 9">
            <a:extLst>
              <a:ext uri="{FF2B5EF4-FFF2-40B4-BE49-F238E27FC236}">
                <a16:creationId xmlns:a16="http://schemas.microsoft.com/office/drawing/2014/main" id="{DA96A601-CC54-5C4E-A0A6-FF7B651DB9B7}"/>
              </a:ext>
            </a:extLst>
          </p:cNvPr>
          <p:cNvSpPr>
            <a:spLocks noGrp="1"/>
          </p:cNvSpPr>
          <p:nvPr>
            <p:ph idx="1"/>
          </p:nvPr>
        </p:nvSpPr>
        <p:spPr>
          <a:xfrm>
            <a:off x="0" y="1987180"/>
            <a:ext cx="12191999" cy="4870820"/>
          </a:xfrm>
        </p:spPr>
        <p:txBody>
          <a:bodyPr numCol="1">
            <a:normAutofit/>
          </a:bodyPr>
          <a:lstStyle/>
          <a:p>
            <a:pPr marL="0" indent="0" algn="just">
              <a:buNone/>
            </a:pPr>
            <a:r>
              <a:rPr lang="it-IT" sz="2200" i="1" dirty="0">
                <a:solidFill>
                  <a:schemeClr val="bg1"/>
                </a:solidFill>
              </a:rPr>
              <a:t>La filosofia può parlare della croce molti modi; stessa però non è il logos della croce nella fede in Gesù Cristo e potrà dire</a:t>
            </a:r>
          </a:p>
          <a:p>
            <a:pPr marL="0" indent="0" algn="just">
              <a:buNone/>
            </a:pPr>
            <a:r>
              <a:rPr lang="it-IT" sz="2200" b="1" i="1" dirty="0">
                <a:solidFill>
                  <a:schemeClr val="bg1"/>
                </a:solidFill>
              </a:rPr>
              <a:t>Troppo</a:t>
            </a:r>
            <a:r>
              <a:rPr lang="it-IT" sz="2200" i="1" dirty="0">
                <a:solidFill>
                  <a:schemeClr val="bg1"/>
                </a:solidFill>
              </a:rPr>
              <a:t>, in quanto essa si permette parole e concetti la dove Dio tace soffre e muore per rivelare ciò che nessuno della </a:t>
            </a:r>
            <a:r>
              <a:rPr lang="it-IT" sz="2200" i="1" dirty="0" err="1">
                <a:solidFill>
                  <a:schemeClr val="bg1"/>
                </a:solidFill>
              </a:rPr>
              <a:t>Fia</a:t>
            </a:r>
            <a:r>
              <a:rPr lang="it-IT" sz="2200" i="1" dirty="0">
                <a:solidFill>
                  <a:schemeClr val="bg1"/>
                </a:solidFill>
              </a:rPr>
              <a:t> come sapere se non nella fede: l’amore trinitario, sempre più grande, Di Dio.</a:t>
            </a:r>
          </a:p>
          <a:p>
            <a:pPr marL="0" indent="0" algn="just">
              <a:buNone/>
            </a:pPr>
            <a:endParaRPr lang="it-IT" sz="2200" i="1" dirty="0">
              <a:solidFill>
                <a:schemeClr val="bg1"/>
              </a:solidFill>
            </a:endParaRPr>
          </a:p>
          <a:p>
            <a:pPr marL="0" indent="0" algn="just">
              <a:buNone/>
            </a:pPr>
            <a:r>
              <a:rPr lang="it-IT" sz="2200" b="1" i="1" dirty="0">
                <a:solidFill>
                  <a:schemeClr val="bg1"/>
                </a:solidFill>
              </a:rPr>
              <a:t>Troppo poco</a:t>
            </a:r>
            <a:r>
              <a:rPr lang="it-IT" sz="2200" i="1" dirty="0">
                <a:solidFill>
                  <a:schemeClr val="bg1"/>
                </a:solidFill>
              </a:rPr>
              <a:t>, perché la filosofia non misura l’abisso </a:t>
            </a:r>
            <a:r>
              <a:rPr lang="it-IT" sz="2200" i="1" dirty="0" err="1">
                <a:solidFill>
                  <a:schemeClr val="bg1"/>
                </a:solidFill>
              </a:rPr>
              <a:t>n</a:t>
            </a:r>
            <a:r>
              <a:rPr lang="it-IT" sz="2200" i="1" dirty="0">
                <a:solidFill>
                  <a:schemeClr val="bg1"/>
                </a:solidFill>
              </a:rPr>
              <a:t> cui  sprofonda la Parola e chiude senza sospetto lo iato invece di seguire ‘nudamente colui che è </a:t>
            </a:r>
            <a:r>
              <a:rPr lang="it-IT" sz="2200" i="1" dirty="0" err="1">
                <a:solidFill>
                  <a:schemeClr val="bg1"/>
                </a:solidFill>
              </a:rPr>
              <a:t>nudo’</a:t>
            </a:r>
            <a:r>
              <a:rPr lang="it-IT" sz="2200" i="1" dirty="0">
                <a:solidFill>
                  <a:schemeClr val="bg1"/>
                </a:solidFill>
              </a:rPr>
              <a:t>.</a:t>
            </a:r>
          </a:p>
          <a:p>
            <a:pPr marL="0" indent="0" algn="just">
              <a:buNone/>
            </a:pPr>
            <a:endParaRPr lang="it-IT" sz="2200" i="1" dirty="0">
              <a:solidFill>
                <a:schemeClr val="bg1"/>
              </a:solidFill>
            </a:endParaRPr>
          </a:p>
          <a:p>
            <a:pPr marL="0" indent="0" algn="just">
              <a:buNone/>
            </a:pPr>
            <a:r>
              <a:rPr lang="it-IT" sz="2200" i="1" dirty="0">
                <a:solidFill>
                  <a:schemeClr val="bg1"/>
                </a:solidFill>
              </a:rPr>
              <a:t>Questo annuncio sorge da un silenzio più profondo ed è un abisso ancora più oscuro di quanto non possa pensare la pura filosofia. </a:t>
            </a:r>
            <a:r>
              <a:rPr lang="it-IT" sz="2200" dirty="0">
                <a:solidFill>
                  <a:schemeClr val="bg1"/>
                </a:solidFill>
              </a:rPr>
              <a:t>(66)</a:t>
            </a:r>
            <a:endParaRPr lang="it-IT" sz="2200" i="1" dirty="0">
              <a:solidFill>
                <a:schemeClr val="bg1"/>
              </a:solidFill>
            </a:endParaRPr>
          </a:p>
        </p:txBody>
      </p:sp>
      <p:sp>
        <p:nvSpPr>
          <p:cNvPr id="4" name="Segnaposto numero diapositiva 3">
            <a:extLst>
              <a:ext uri="{FF2B5EF4-FFF2-40B4-BE49-F238E27FC236}">
                <a16:creationId xmlns:a16="http://schemas.microsoft.com/office/drawing/2014/main" id="{2D1AAA6B-C3E9-6744-945F-FDD7965DBC80}"/>
              </a:ext>
            </a:extLst>
          </p:cNvPr>
          <p:cNvSpPr>
            <a:spLocks noGrp="1"/>
          </p:cNvSpPr>
          <p:nvPr>
            <p:ph type="sldNum" sz="quarter" idx="12"/>
          </p:nvPr>
        </p:nvSpPr>
        <p:spPr>
          <a:xfrm>
            <a:off x="11454938" y="-161173"/>
            <a:ext cx="1154151" cy="1090789"/>
          </a:xfrm>
        </p:spPr>
        <p:txBody>
          <a:bodyPr/>
          <a:lstStyle/>
          <a:p>
            <a:fld id="{6D22F896-40B5-4ADD-8801-0D06FADFA095}" type="slidenum">
              <a:rPr lang="en-US" smtClean="0"/>
              <a:t>33</a:t>
            </a:fld>
            <a:endParaRPr lang="en-US" dirty="0"/>
          </a:p>
        </p:txBody>
      </p:sp>
      <p:pic>
        <p:nvPicPr>
          <p:cNvPr id="6" name="Immagine 5">
            <a:extLst>
              <a:ext uri="{FF2B5EF4-FFF2-40B4-BE49-F238E27FC236}">
                <a16:creationId xmlns:a16="http://schemas.microsoft.com/office/drawing/2014/main" id="{547AD3DC-C23A-2B42-8C10-9620174442DB}"/>
              </a:ext>
            </a:extLst>
          </p:cNvPr>
          <p:cNvPicPr>
            <a:picLocks noChangeAspect="1"/>
          </p:cNvPicPr>
          <p:nvPr/>
        </p:nvPicPr>
        <p:blipFill>
          <a:blip r:embed="rId2"/>
          <a:stretch>
            <a:fillRect/>
          </a:stretch>
        </p:blipFill>
        <p:spPr>
          <a:xfrm>
            <a:off x="10501399" y="600214"/>
            <a:ext cx="953539" cy="1386966"/>
          </a:xfrm>
          <a:prstGeom prst="rect">
            <a:avLst/>
          </a:prstGeom>
        </p:spPr>
      </p:pic>
    </p:spTree>
    <p:extLst>
      <p:ext uri="{BB962C8B-B14F-4D97-AF65-F5344CB8AC3E}">
        <p14:creationId xmlns:p14="http://schemas.microsoft.com/office/powerpoint/2010/main" val="3106740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9A2CD62A-32EB-F24A-B665-DD23AFEEA639}"/>
              </a:ext>
            </a:extLst>
          </p:cNvPr>
          <p:cNvSpPr>
            <a:spLocks noGrp="1"/>
          </p:cNvSpPr>
          <p:nvPr>
            <p:ph type="title"/>
          </p:nvPr>
        </p:nvSpPr>
        <p:spPr/>
        <p:txBody>
          <a:bodyPr/>
          <a:lstStyle/>
          <a:p>
            <a:r>
              <a:rPr lang="it-IT" dirty="0"/>
              <a:t>2. La morte di Dio come salvezza</a:t>
            </a:r>
          </a:p>
        </p:txBody>
      </p:sp>
      <p:sp>
        <p:nvSpPr>
          <p:cNvPr id="10" name="Segnaposto contenuto 9">
            <a:extLst>
              <a:ext uri="{FF2B5EF4-FFF2-40B4-BE49-F238E27FC236}">
                <a16:creationId xmlns:a16="http://schemas.microsoft.com/office/drawing/2014/main" id="{DA96A601-CC54-5C4E-A0A6-FF7B651DB9B7}"/>
              </a:ext>
            </a:extLst>
          </p:cNvPr>
          <p:cNvSpPr>
            <a:spLocks noGrp="1"/>
          </p:cNvSpPr>
          <p:nvPr>
            <p:ph idx="1"/>
          </p:nvPr>
        </p:nvSpPr>
        <p:spPr>
          <a:xfrm>
            <a:off x="0" y="1987180"/>
            <a:ext cx="12191999" cy="4870820"/>
          </a:xfrm>
        </p:spPr>
        <p:txBody>
          <a:bodyPr numCol="1">
            <a:normAutofit/>
          </a:bodyPr>
          <a:lstStyle/>
          <a:p>
            <a:pPr marL="0" indent="0" algn="just">
              <a:buNone/>
            </a:pPr>
            <a:r>
              <a:rPr lang="it-IT" sz="2200" i="1" dirty="0">
                <a:solidFill>
                  <a:schemeClr val="bg1"/>
                </a:solidFill>
              </a:rPr>
              <a:t>L’annuncio cristiano e quello del crocifisso risorto. Esso, quindi, può essere soltanto la continuazione, accolta come missione, dell’annuncio che Gesù ha fatto di se stesso, in quanto solo egli può superare lo iato.</a:t>
            </a:r>
          </a:p>
          <a:p>
            <a:pPr marL="0" indent="0" algn="just">
              <a:buNone/>
            </a:pPr>
            <a:endParaRPr lang="it-IT" sz="2200" i="1" dirty="0">
              <a:solidFill>
                <a:schemeClr val="bg1"/>
              </a:solidFill>
            </a:endParaRPr>
          </a:p>
          <a:p>
            <a:pPr marL="0" indent="0" algn="just">
              <a:buNone/>
            </a:pPr>
            <a:r>
              <a:rPr lang="it-IT" sz="2200" i="1" dirty="0">
                <a:solidFill>
                  <a:schemeClr val="bg1"/>
                </a:solidFill>
              </a:rPr>
              <a:t>In quest’</a:t>
            </a:r>
            <a:r>
              <a:rPr lang="it-IT" sz="2200" i="1" dirty="0" err="1">
                <a:solidFill>
                  <a:schemeClr val="bg1"/>
                </a:solidFill>
              </a:rPr>
              <a:t>autoannuncio</a:t>
            </a:r>
            <a:r>
              <a:rPr lang="it-IT" sz="2200" i="1" dirty="0">
                <a:solidFill>
                  <a:schemeClr val="bg1"/>
                </a:solidFill>
              </a:rPr>
              <a:t>, però, egli sprofonda talmente che lo iato sprofonda in lui. Egli deve proclamare se stesso come ‘la vita’, ‘la risurrezione’ in quanto egli solo può essere l’identità di ciò che per Dio soltanto (che non muore) e per l’uomo soltanto (che non risorge) sarebbe una pura contraddizione. </a:t>
            </a:r>
            <a:r>
              <a:rPr lang="it-IT" sz="2200" dirty="0">
                <a:solidFill>
                  <a:schemeClr val="bg1"/>
                </a:solidFill>
              </a:rPr>
              <a:t>(67)</a:t>
            </a:r>
          </a:p>
          <a:p>
            <a:pPr marL="0" indent="0" algn="just">
              <a:buNone/>
            </a:pPr>
            <a:endParaRPr lang="it-IT" sz="2200" i="1" dirty="0">
              <a:solidFill>
                <a:schemeClr val="bg1"/>
              </a:solidFill>
            </a:endParaRPr>
          </a:p>
          <a:p>
            <a:pPr marL="0" indent="0" algn="just">
              <a:buNone/>
            </a:pPr>
            <a:r>
              <a:rPr lang="it-IT" sz="2200" i="1" dirty="0">
                <a:solidFill>
                  <a:schemeClr val="bg1"/>
                </a:solidFill>
              </a:rPr>
              <a:t>Noi sappiamo che il Cristo una volta risuscitato dai morti non muore più, che la morte non ho più alcun potere su di lui. La sua morte è una morte al peccato, una volta per tutte (</a:t>
            </a:r>
            <a:r>
              <a:rPr lang="it-IT" sz="2200" i="1" dirty="0" err="1">
                <a:solidFill>
                  <a:schemeClr val="bg1"/>
                </a:solidFill>
              </a:rPr>
              <a:t>efapax</a:t>
            </a:r>
            <a:r>
              <a:rPr lang="it-IT" sz="2200" i="1" dirty="0">
                <a:solidFill>
                  <a:schemeClr val="bg1"/>
                </a:solidFill>
              </a:rPr>
              <a:t>), ma la sua vita è una vita per Dio. </a:t>
            </a:r>
            <a:r>
              <a:rPr lang="it-IT" sz="2200" dirty="0">
                <a:solidFill>
                  <a:schemeClr val="bg1"/>
                </a:solidFill>
              </a:rPr>
              <a:t>(68).</a:t>
            </a:r>
            <a:endParaRPr lang="it-IT" sz="2200" i="1" dirty="0">
              <a:solidFill>
                <a:schemeClr val="bg1"/>
              </a:solidFill>
            </a:endParaRPr>
          </a:p>
          <a:p>
            <a:pPr marL="0" indent="0" algn="just">
              <a:buNone/>
            </a:pPr>
            <a:endParaRPr lang="it-IT" sz="2200" dirty="0">
              <a:solidFill>
                <a:schemeClr val="bg1"/>
              </a:solidFill>
            </a:endParaRPr>
          </a:p>
        </p:txBody>
      </p:sp>
      <p:sp>
        <p:nvSpPr>
          <p:cNvPr id="4" name="Segnaposto numero diapositiva 3">
            <a:extLst>
              <a:ext uri="{FF2B5EF4-FFF2-40B4-BE49-F238E27FC236}">
                <a16:creationId xmlns:a16="http://schemas.microsoft.com/office/drawing/2014/main" id="{2D1AAA6B-C3E9-6744-945F-FDD7965DBC80}"/>
              </a:ext>
            </a:extLst>
          </p:cNvPr>
          <p:cNvSpPr>
            <a:spLocks noGrp="1"/>
          </p:cNvSpPr>
          <p:nvPr>
            <p:ph type="sldNum" sz="quarter" idx="12"/>
          </p:nvPr>
        </p:nvSpPr>
        <p:spPr>
          <a:xfrm>
            <a:off x="11454938" y="-161173"/>
            <a:ext cx="1154151" cy="1090789"/>
          </a:xfrm>
        </p:spPr>
        <p:txBody>
          <a:bodyPr/>
          <a:lstStyle/>
          <a:p>
            <a:fld id="{6D22F896-40B5-4ADD-8801-0D06FADFA095}" type="slidenum">
              <a:rPr lang="en-US" smtClean="0"/>
              <a:t>34</a:t>
            </a:fld>
            <a:endParaRPr lang="en-US" dirty="0"/>
          </a:p>
        </p:txBody>
      </p:sp>
      <p:pic>
        <p:nvPicPr>
          <p:cNvPr id="6" name="Immagine 5">
            <a:extLst>
              <a:ext uri="{FF2B5EF4-FFF2-40B4-BE49-F238E27FC236}">
                <a16:creationId xmlns:a16="http://schemas.microsoft.com/office/drawing/2014/main" id="{547AD3DC-C23A-2B42-8C10-9620174442DB}"/>
              </a:ext>
            </a:extLst>
          </p:cNvPr>
          <p:cNvPicPr>
            <a:picLocks noChangeAspect="1"/>
          </p:cNvPicPr>
          <p:nvPr/>
        </p:nvPicPr>
        <p:blipFill>
          <a:blip r:embed="rId2"/>
          <a:stretch>
            <a:fillRect/>
          </a:stretch>
        </p:blipFill>
        <p:spPr>
          <a:xfrm>
            <a:off x="10501399" y="600214"/>
            <a:ext cx="953539" cy="1386966"/>
          </a:xfrm>
          <a:prstGeom prst="rect">
            <a:avLst/>
          </a:prstGeom>
        </p:spPr>
      </p:pic>
    </p:spTree>
    <p:extLst>
      <p:ext uri="{BB962C8B-B14F-4D97-AF65-F5344CB8AC3E}">
        <p14:creationId xmlns:p14="http://schemas.microsoft.com/office/powerpoint/2010/main" val="3921230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9A2CD62A-32EB-F24A-B665-DD23AFEEA639}"/>
              </a:ext>
            </a:extLst>
          </p:cNvPr>
          <p:cNvSpPr>
            <a:spLocks noGrp="1"/>
          </p:cNvSpPr>
          <p:nvPr>
            <p:ph type="title"/>
          </p:nvPr>
        </p:nvSpPr>
        <p:spPr/>
        <p:txBody>
          <a:bodyPr/>
          <a:lstStyle/>
          <a:p>
            <a:r>
              <a:rPr lang="it-IT" dirty="0"/>
              <a:t>2. La morte di Dio come salvezza</a:t>
            </a:r>
          </a:p>
        </p:txBody>
      </p:sp>
      <p:sp>
        <p:nvSpPr>
          <p:cNvPr id="10" name="Segnaposto contenuto 9">
            <a:extLst>
              <a:ext uri="{FF2B5EF4-FFF2-40B4-BE49-F238E27FC236}">
                <a16:creationId xmlns:a16="http://schemas.microsoft.com/office/drawing/2014/main" id="{DA96A601-CC54-5C4E-A0A6-FF7B651DB9B7}"/>
              </a:ext>
            </a:extLst>
          </p:cNvPr>
          <p:cNvSpPr>
            <a:spLocks noGrp="1"/>
          </p:cNvSpPr>
          <p:nvPr>
            <p:ph idx="1"/>
          </p:nvPr>
        </p:nvSpPr>
        <p:spPr>
          <a:xfrm>
            <a:off x="0" y="1987180"/>
            <a:ext cx="12191999" cy="4870820"/>
          </a:xfrm>
        </p:spPr>
        <p:txBody>
          <a:bodyPr numCol="1">
            <a:normAutofit/>
          </a:bodyPr>
          <a:lstStyle/>
          <a:p>
            <a:pPr marL="0" indent="0" algn="just">
              <a:buNone/>
            </a:pPr>
            <a:r>
              <a:rPr lang="it-IT" sz="2200" dirty="0">
                <a:solidFill>
                  <a:schemeClr val="bg1"/>
                </a:solidFill>
              </a:rPr>
              <a:t>L’</a:t>
            </a:r>
            <a:r>
              <a:rPr lang="it-IT" sz="2200" dirty="0" err="1">
                <a:solidFill>
                  <a:schemeClr val="bg1"/>
                </a:solidFill>
              </a:rPr>
              <a:t>autoannuncio</a:t>
            </a:r>
            <a:r>
              <a:rPr lang="it-IT" sz="2200" dirty="0">
                <a:solidFill>
                  <a:schemeClr val="bg1"/>
                </a:solidFill>
              </a:rPr>
              <a:t> di Gesù, accolto, getta tre ponti sopra lo iato:</a:t>
            </a:r>
          </a:p>
          <a:p>
            <a:pPr algn="just"/>
            <a:r>
              <a:rPr lang="it-IT" sz="2200" dirty="0">
                <a:solidFill>
                  <a:schemeClr val="bg1"/>
                </a:solidFill>
              </a:rPr>
              <a:t>La narrazione del </a:t>
            </a:r>
            <a:r>
              <a:rPr lang="it-IT" sz="2200" b="1" dirty="0">
                <a:solidFill>
                  <a:schemeClr val="bg1"/>
                </a:solidFill>
              </a:rPr>
              <a:t>sepolcro vuoto</a:t>
            </a:r>
            <a:r>
              <a:rPr lang="it-IT" sz="2200" dirty="0">
                <a:solidFill>
                  <a:schemeClr val="bg1"/>
                </a:solidFill>
              </a:rPr>
              <a:t>, per cui la visione del risorto rimane qualcosa di futuro e di escatologico mentre il crepaccio vuoto viene colmato dalla gloria celeste.</a:t>
            </a:r>
          </a:p>
          <a:p>
            <a:pPr algn="just"/>
            <a:endParaRPr lang="it-IT" sz="2200" dirty="0">
              <a:solidFill>
                <a:schemeClr val="bg1"/>
              </a:solidFill>
            </a:endParaRPr>
          </a:p>
          <a:p>
            <a:pPr algn="just"/>
            <a:r>
              <a:rPr lang="it-IT" sz="2200" dirty="0">
                <a:solidFill>
                  <a:schemeClr val="bg1"/>
                </a:solidFill>
              </a:rPr>
              <a:t>La </a:t>
            </a:r>
            <a:r>
              <a:rPr lang="it-IT" sz="2200" b="1" dirty="0">
                <a:solidFill>
                  <a:schemeClr val="bg1"/>
                </a:solidFill>
              </a:rPr>
              <a:t>parola di Gesù </a:t>
            </a:r>
            <a:r>
              <a:rPr lang="it-IT" sz="2200" dirty="0">
                <a:solidFill>
                  <a:schemeClr val="bg1"/>
                </a:solidFill>
              </a:rPr>
              <a:t>che annunciava la morte e risurrezione, che ora provo a compimento. Egli è nella sua parola l’identità di promessa e complimento.</a:t>
            </a:r>
          </a:p>
          <a:p>
            <a:pPr algn="just"/>
            <a:endParaRPr lang="it-IT" sz="2200" dirty="0">
              <a:solidFill>
                <a:schemeClr val="bg1"/>
              </a:solidFill>
            </a:endParaRPr>
          </a:p>
          <a:p>
            <a:pPr algn="just"/>
            <a:r>
              <a:rPr lang="it-IT" sz="2200" dirty="0" err="1">
                <a:solidFill>
                  <a:schemeClr val="bg1"/>
                </a:solidFill>
              </a:rPr>
              <a:t>I’</a:t>
            </a:r>
            <a:r>
              <a:rPr lang="it-IT" sz="2200" b="1" dirty="0" err="1">
                <a:solidFill>
                  <a:schemeClr val="bg1"/>
                </a:solidFill>
              </a:rPr>
              <a:t>eucaristia</a:t>
            </a:r>
            <a:r>
              <a:rPr lang="it-IT" sz="2200" dirty="0">
                <a:solidFill>
                  <a:schemeClr val="bg1"/>
                </a:solidFill>
              </a:rPr>
              <a:t>: Gesù rivolgendosi ai discepoli e al padre si preoccupa in anticipo del momento dell’abbandono. Egli sta compiendo il suo cammino verso il padre, cammino che essi conoscono ma che ora non possono intraprendere. Gesù consegna per il tempo dello iato a essi e al Padre tutto ciò che  ha: il suo amore fino alla fine in cui essi possono </a:t>
            </a:r>
            <a:r>
              <a:rPr lang="it-IT" sz="2200" i="1" dirty="0">
                <a:solidFill>
                  <a:schemeClr val="bg1"/>
                </a:solidFill>
              </a:rPr>
              <a:t>rimanere</a:t>
            </a:r>
            <a:r>
              <a:rPr lang="it-IT" sz="2200" dirty="0">
                <a:solidFill>
                  <a:schemeClr val="bg1"/>
                </a:solidFill>
              </a:rPr>
              <a:t>. (</a:t>
            </a:r>
            <a:r>
              <a:rPr lang="it-IT" sz="2200" dirty="0" err="1">
                <a:solidFill>
                  <a:schemeClr val="bg1"/>
                </a:solidFill>
              </a:rPr>
              <a:t>cfr</a:t>
            </a:r>
            <a:r>
              <a:rPr lang="it-IT" sz="2200" dirty="0">
                <a:solidFill>
                  <a:schemeClr val="bg1"/>
                </a:solidFill>
              </a:rPr>
              <a:t> 68ss)</a:t>
            </a:r>
          </a:p>
        </p:txBody>
      </p:sp>
      <p:sp>
        <p:nvSpPr>
          <p:cNvPr id="4" name="Segnaposto numero diapositiva 3">
            <a:extLst>
              <a:ext uri="{FF2B5EF4-FFF2-40B4-BE49-F238E27FC236}">
                <a16:creationId xmlns:a16="http://schemas.microsoft.com/office/drawing/2014/main" id="{2D1AAA6B-C3E9-6744-945F-FDD7965DBC80}"/>
              </a:ext>
            </a:extLst>
          </p:cNvPr>
          <p:cNvSpPr>
            <a:spLocks noGrp="1"/>
          </p:cNvSpPr>
          <p:nvPr>
            <p:ph type="sldNum" sz="quarter" idx="12"/>
          </p:nvPr>
        </p:nvSpPr>
        <p:spPr>
          <a:xfrm>
            <a:off x="11454938" y="-161173"/>
            <a:ext cx="1154151" cy="1090789"/>
          </a:xfrm>
        </p:spPr>
        <p:txBody>
          <a:bodyPr/>
          <a:lstStyle/>
          <a:p>
            <a:fld id="{6D22F896-40B5-4ADD-8801-0D06FADFA095}" type="slidenum">
              <a:rPr lang="en-US" smtClean="0"/>
              <a:t>35</a:t>
            </a:fld>
            <a:endParaRPr lang="en-US" dirty="0"/>
          </a:p>
        </p:txBody>
      </p:sp>
      <p:pic>
        <p:nvPicPr>
          <p:cNvPr id="6" name="Immagine 5">
            <a:extLst>
              <a:ext uri="{FF2B5EF4-FFF2-40B4-BE49-F238E27FC236}">
                <a16:creationId xmlns:a16="http://schemas.microsoft.com/office/drawing/2014/main" id="{547AD3DC-C23A-2B42-8C10-9620174442DB}"/>
              </a:ext>
            </a:extLst>
          </p:cNvPr>
          <p:cNvPicPr>
            <a:picLocks noChangeAspect="1"/>
          </p:cNvPicPr>
          <p:nvPr/>
        </p:nvPicPr>
        <p:blipFill>
          <a:blip r:embed="rId2"/>
          <a:stretch>
            <a:fillRect/>
          </a:stretch>
        </p:blipFill>
        <p:spPr>
          <a:xfrm>
            <a:off x="10501399" y="600214"/>
            <a:ext cx="953539" cy="1386966"/>
          </a:xfrm>
          <a:prstGeom prst="rect">
            <a:avLst/>
          </a:prstGeom>
        </p:spPr>
      </p:pic>
    </p:spTree>
    <p:extLst>
      <p:ext uri="{BB962C8B-B14F-4D97-AF65-F5344CB8AC3E}">
        <p14:creationId xmlns:p14="http://schemas.microsoft.com/office/powerpoint/2010/main" val="34773857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9A2CD62A-32EB-F24A-B665-DD23AFEEA639}"/>
              </a:ext>
            </a:extLst>
          </p:cNvPr>
          <p:cNvSpPr>
            <a:spLocks noGrp="1"/>
          </p:cNvSpPr>
          <p:nvPr>
            <p:ph type="title"/>
          </p:nvPr>
        </p:nvSpPr>
        <p:spPr/>
        <p:txBody>
          <a:bodyPr/>
          <a:lstStyle/>
          <a:p>
            <a:r>
              <a:rPr lang="it-IT" dirty="0"/>
              <a:t>2. La morte di Dio come salvezza</a:t>
            </a:r>
          </a:p>
        </p:txBody>
      </p:sp>
      <p:sp>
        <p:nvSpPr>
          <p:cNvPr id="10" name="Segnaposto contenuto 9">
            <a:extLst>
              <a:ext uri="{FF2B5EF4-FFF2-40B4-BE49-F238E27FC236}">
                <a16:creationId xmlns:a16="http://schemas.microsoft.com/office/drawing/2014/main" id="{DA96A601-CC54-5C4E-A0A6-FF7B651DB9B7}"/>
              </a:ext>
            </a:extLst>
          </p:cNvPr>
          <p:cNvSpPr>
            <a:spLocks noGrp="1"/>
          </p:cNvSpPr>
          <p:nvPr>
            <p:ph idx="1"/>
          </p:nvPr>
        </p:nvSpPr>
        <p:spPr>
          <a:xfrm>
            <a:off x="0" y="1987180"/>
            <a:ext cx="12191999" cy="4870820"/>
          </a:xfrm>
        </p:spPr>
        <p:txBody>
          <a:bodyPr numCol="1">
            <a:normAutofit/>
          </a:bodyPr>
          <a:lstStyle/>
          <a:p>
            <a:pPr marL="0" indent="0" algn="just">
              <a:buNone/>
            </a:pPr>
            <a:r>
              <a:rPr lang="it-IT" sz="2200" dirty="0">
                <a:solidFill>
                  <a:schemeClr val="bg1"/>
                </a:solidFill>
              </a:rPr>
              <a:t>Ma cosa ne è di Dio, ovvero cosa è lo iato in se stesso? Come approcciare questa dimensione del dramma?</a:t>
            </a:r>
          </a:p>
          <a:p>
            <a:pPr algn="just"/>
            <a:r>
              <a:rPr lang="it-IT" sz="2200" b="1" dirty="0">
                <a:solidFill>
                  <a:schemeClr val="bg1"/>
                </a:solidFill>
              </a:rPr>
              <a:t>Antico Testamento</a:t>
            </a:r>
            <a:r>
              <a:rPr lang="it-IT" sz="2200" dirty="0">
                <a:solidFill>
                  <a:schemeClr val="bg1"/>
                </a:solidFill>
              </a:rPr>
              <a:t>: nello </a:t>
            </a:r>
            <a:r>
              <a:rPr lang="it-IT" sz="2200" dirty="0" err="1">
                <a:solidFill>
                  <a:schemeClr val="bg1"/>
                </a:solidFill>
              </a:rPr>
              <a:t>sheol</a:t>
            </a:r>
            <a:r>
              <a:rPr lang="it-IT" sz="2200" dirty="0">
                <a:solidFill>
                  <a:schemeClr val="bg1"/>
                </a:solidFill>
              </a:rPr>
              <a:t> la comunicazione con Dio ha termine in quanto questa presuppone un soggetto vivente. Ma Israele  (nelle Lamentazioni, in Giobbe, nei canti del servo di JHWH) non sperimenta in anticipo lo </a:t>
            </a:r>
            <a:r>
              <a:rPr lang="it-IT" sz="2200" dirty="0" err="1">
                <a:solidFill>
                  <a:schemeClr val="bg1"/>
                </a:solidFill>
              </a:rPr>
              <a:t>sheol</a:t>
            </a:r>
            <a:r>
              <a:rPr lang="it-IT" sz="2200" dirty="0">
                <a:solidFill>
                  <a:schemeClr val="bg1"/>
                </a:solidFill>
              </a:rPr>
              <a:t> ma qualcosa di più spaventoso: l’abbandono positivo di Dio, la sproporzione eccessiva della sofferenza.</a:t>
            </a:r>
          </a:p>
          <a:p>
            <a:pPr algn="just"/>
            <a:r>
              <a:rPr lang="it-IT" sz="2200" b="1" dirty="0">
                <a:solidFill>
                  <a:schemeClr val="bg1"/>
                </a:solidFill>
              </a:rPr>
              <a:t>Nuovo Patto: </a:t>
            </a:r>
            <a:r>
              <a:rPr lang="it-IT" sz="2200" dirty="0">
                <a:solidFill>
                  <a:schemeClr val="bg1"/>
                </a:solidFill>
              </a:rPr>
              <a:t>il silenzio e l’agonia del Getsemani sono sperimentate come abbandono nei grandi mistici e.</a:t>
            </a:r>
          </a:p>
          <a:p>
            <a:pPr marL="0" indent="0" algn="just">
              <a:buNone/>
            </a:pPr>
            <a:endParaRPr lang="it-IT" sz="2200" b="1" dirty="0">
              <a:solidFill>
                <a:schemeClr val="bg1"/>
              </a:solidFill>
            </a:endParaRPr>
          </a:p>
          <a:p>
            <a:pPr marL="0" indent="0" algn="just">
              <a:buNone/>
            </a:pPr>
            <a:r>
              <a:rPr lang="it-IT" sz="2200" dirty="0">
                <a:solidFill>
                  <a:schemeClr val="bg1"/>
                </a:solidFill>
              </a:rPr>
              <a:t>Ma le esperienze veterotestamentaria e della spiritualità non sono che palle gli approcci all’esperienza del figlio di Dio. (</a:t>
            </a:r>
            <a:r>
              <a:rPr lang="it-IT" sz="2200" dirty="0" err="1">
                <a:solidFill>
                  <a:schemeClr val="bg1"/>
                </a:solidFill>
              </a:rPr>
              <a:t>cfr</a:t>
            </a:r>
            <a:r>
              <a:rPr lang="it-IT" sz="2200" dirty="0">
                <a:solidFill>
                  <a:schemeClr val="bg1"/>
                </a:solidFill>
              </a:rPr>
              <a:t> 71-79).</a:t>
            </a:r>
          </a:p>
          <a:p>
            <a:pPr marL="0" indent="0" algn="just">
              <a:buNone/>
            </a:pPr>
            <a:endParaRPr lang="it-IT" sz="2200" dirty="0">
              <a:solidFill>
                <a:schemeClr val="bg1"/>
              </a:solidFill>
            </a:endParaRPr>
          </a:p>
          <a:p>
            <a:pPr marL="0" indent="0" algn="just">
              <a:buNone/>
            </a:pPr>
            <a:endParaRPr lang="it-IT" sz="2200" dirty="0">
              <a:solidFill>
                <a:schemeClr val="bg1"/>
              </a:solidFill>
            </a:endParaRPr>
          </a:p>
        </p:txBody>
      </p:sp>
      <p:sp>
        <p:nvSpPr>
          <p:cNvPr id="4" name="Segnaposto numero diapositiva 3">
            <a:extLst>
              <a:ext uri="{FF2B5EF4-FFF2-40B4-BE49-F238E27FC236}">
                <a16:creationId xmlns:a16="http://schemas.microsoft.com/office/drawing/2014/main" id="{2D1AAA6B-C3E9-6744-945F-FDD7965DBC80}"/>
              </a:ext>
            </a:extLst>
          </p:cNvPr>
          <p:cNvSpPr>
            <a:spLocks noGrp="1"/>
          </p:cNvSpPr>
          <p:nvPr>
            <p:ph type="sldNum" sz="quarter" idx="12"/>
          </p:nvPr>
        </p:nvSpPr>
        <p:spPr>
          <a:xfrm>
            <a:off x="11454938" y="-161173"/>
            <a:ext cx="1154151" cy="1090789"/>
          </a:xfrm>
        </p:spPr>
        <p:txBody>
          <a:bodyPr/>
          <a:lstStyle/>
          <a:p>
            <a:fld id="{6D22F896-40B5-4ADD-8801-0D06FADFA095}" type="slidenum">
              <a:rPr lang="en-US" smtClean="0"/>
              <a:t>36</a:t>
            </a:fld>
            <a:endParaRPr lang="en-US" dirty="0"/>
          </a:p>
        </p:txBody>
      </p:sp>
      <p:pic>
        <p:nvPicPr>
          <p:cNvPr id="6" name="Immagine 5">
            <a:extLst>
              <a:ext uri="{FF2B5EF4-FFF2-40B4-BE49-F238E27FC236}">
                <a16:creationId xmlns:a16="http://schemas.microsoft.com/office/drawing/2014/main" id="{547AD3DC-C23A-2B42-8C10-9620174442DB}"/>
              </a:ext>
            </a:extLst>
          </p:cNvPr>
          <p:cNvPicPr>
            <a:picLocks noChangeAspect="1"/>
          </p:cNvPicPr>
          <p:nvPr/>
        </p:nvPicPr>
        <p:blipFill>
          <a:blip r:embed="rId2"/>
          <a:stretch>
            <a:fillRect/>
          </a:stretch>
        </p:blipFill>
        <p:spPr>
          <a:xfrm>
            <a:off x="10501399" y="600214"/>
            <a:ext cx="953539" cy="1386966"/>
          </a:xfrm>
          <a:prstGeom prst="rect">
            <a:avLst/>
          </a:prstGeom>
        </p:spPr>
      </p:pic>
    </p:spTree>
    <p:extLst>
      <p:ext uri="{BB962C8B-B14F-4D97-AF65-F5344CB8AC3E}">
        <p14:creationId xmlns:p14="http://schemas.microsoft.com/office/powerpoint/2010/main" val="27991851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9A2CD62A-32EB-F24A-B665-DD23AFEEA639}"/>
              </a:ext>
            </a:extLst>
          </p:cNvPr>
          <p:cNvSpPr>
            <a:spLocks noGrp="1"/>
          </p:cNvSpPr>
          <p:nvPr>
            <p:ph type="title"/>
          </p:nvPr>
        </p:nvSpPr>
        <p:spPr/>
        <p:txBody>
          <a:bodyPr/>
          <a:lstStyle/>
          <a:p>
            <a:r>
              <a:rPr lang="it-IT" dirty="0"/>
              <a:t>2. La morte di Dio come salvezza</a:t>
            </a:r>
          </a:p>
        </p:txBody>
      </p:sp>
      <p:sp>
        <p:nvSpPr>
          <p:cNvPr id="10" name="Segnaposto contenuto 9">
            <a:extLst>
              <a:ext uri="{FF2B5EF4-FFF2-40B4-BE49-F238E27FC236}">
                <a16:creationId xmlns:a16="http://schemas.microsoft.com/office/drawing/2014/main" id="{DA96A601-CC54-5C4E-A0A6-FF7B651DB9B7}"/>
              </a:ext>
            </a:extLst>
          </p:cNvPr>
          <p:cNvSpPr>
            <a:spLocks noGrp="1"/>
          </p:cNvSpPr>
          <p:nvPr>
            <p:ph idx="1"/>
          </p:nvPr>
        </p:nvSpPr>
        <p:spPr>
          <a:xfrm>
            <a:off x="0" y="1987180"/>
            <a:ext cx="12191999" cy="4870820"/>
          </a:xfrm>
        </p:spPr>
        <p:txBody>
          <a:bodyPr numCol="1">
            <a:normAutofit/>
          </a:bodyPr>
          <a:lstStyle/>
          <a:p>
            <a:pPr marL="0" indent="0" algn="just">
              <a:buNone/>
            </a:pPr>
            <a:endParaRPr lang="it-IT" sz="2200" dirty="0">
              <a:solidFill>
                <a:schemeClr val="bg1"/>
              </a:solidFill>
            </a:endParaRPr>
          </a:p>
          <a:p>
            <a:pPr marL="0" indent="0" algn="just">
              <a:buNone/>
            </a:pPr>
            <a:endParaRPr lang="it-IT" sz="2200" dirty="0">
              <a:solidFill>
                <a:schemeClr val="bg1"/>
              </a:solidFill>
            </a:endParaRPr>
          </a:p>
        </p:txBody>
      </p:sp>
      <p:sp>
        <p:nvSpPr>
          <p:cNvPr id="4" name="Segnaposto numero diapositiva 3">
            <a:extLst>
              <a:ext uri="{FF2B5EF4-FFF2-40B4-BE49-F238E27FC236}">
                <a16:creationId xmlns:a16="http://schemas.microsoft.com/office/drawing/2014/main" id="{2D1AAA6B-C3E9-6744-945F-FDD7965DBC80}"/>
              </a:ext>
            </a:extLst>
          </p:cNvPr>
          <p:cNvSpPr>
            <a:spLocks noGrp="1"/>
          </p:cNvSpPr>
          <p:nvPr>
            <p:ph type="sldNum" sz="quarter" idx="12"/>
          </p:nvPr>
        </p:nvSpPr>
        <p:spPr>
          <a:xfrm>
            <a:off x="11454938" y="-161173"/>
            <a:ext cx="1154151" cy="1090789"/>
          </a:xfrm>
        </p:spPr>
        <p:txBody>
          <a:bodyPr/>
          <a:lstStyle/>
          <a:p>
            <a:fld id="{6D22F896-40B5-4ADD-8801-0D06FADFA095}" type="slidenum">
              <a:rPr lang="en-US" smtClean="0"/>
              <a:t>37</a:t>
            </a:fld>
            <a:endParaRPr lang="en-US" dirty="0"/>
          </a:p>
        </p:txBody>
      </p:sp>
      <p:pic>
        <p:nvPicPr>
          <p:cNvPr id="6" name="Immagine 5">
            <a:extLst>
              <a:ext uri="{FF2B5EF4-FFF2-40B4-BE49-F238E27FC236}">
                <a16:creationId xmlns:a16="http://schemas.microsoft.com/office/drawing/2014/main" id="{547AD3DC-C23A-2B42-8C10-9620174442DB}"/>
              </a:ext>
            </a:extLst>
          </p:cNvPr>
          <p:cNvPicPr>
            <a:picLocks noChangeAspect="1"/>
          </p:cNvPicPr>
          <p:nvPr/>
        </p:nvPicPr>
        <p:blipFill>
          <a:blip r:embed="rId2"/>
          <a:stretch>
            <a:fillRect/>
          </a:stretch>
        </p:blipFill>
        <p:spPr>
          <a:xfrm>
            <a:off x="10501399" y="600214"/>
            <a:ext cx="953539" cy="1386966"/>
          </a:xfrm>
          <a:prstGeom prst="rect">
            <a:avLst/>
          </a:prstGeom>
        </p:spPr>
      </p:pic>
      <p:sp>
        <p:nvSpPr>
          <p:cNvPr id="2" name="CasellaDiTesto 1">
            <a:extLst>
              <a:ext uri="{FF2B5EF4-FFF2-40B4-BE49-F238E27FC236}">
                <a16:creationId xmlns:a16="http://schemas.microsoft.com/office/drawing/2014/main" id="{34FDD91B-376F-BE4C-BB83-CE4E44429F81}"/>
              </a:ext>
            </a:extLst>
          </p:cNvPr>
          <p:cNvSpPr txBox="1"/>
          <p:nvPr/>
        </p:nvSpPr>
        <p:spPr>
          <a:xfrm>
            <a:off x="0" y="1987180"/>
            <a:ext cx="12191999" cy="4154984"/>
          </a:xfrm>
          <a:prstGeom prst="rect">
            <a:avLst/>
          </a:prstGeom>
          <a:noFill/>
        </p:spPr>
        <p:txBody>
          <a:bodyPr wrap="square" rtlCol="0">
            <a:spAutoFit/>
          </a:bodyPr>
          <a:lstStyle/>
          <a:p>
            <a:r>
              <a:rPr lang="it-IT" sz="2200" dirty="0">
                <a:solidFill>
                  <a:schemeClr val="bg1"/>
                </a:solidFill>
              </a:rPr>
              <a:t>Di fronte allo iato la </a:t>
            </a:r>
            <a:r>
              <a:rPr lang="it-IT" sz="2200" i="1" dirty="0">
                <a:solidFill>
                  <a:schemeClr val="bg1"/>
                </a:solidFill>
              </a:rPr>
              <a:t>logia</a:t>
            </a:r>
            <a:r>
              <a:rPr lang="it-IT" sz="2200" dirty="0">
                <a:solidFill>
                  <a:schemeClr val="bg1"/>
                </a:solidFill>
              </a:rPr>
              <a:t>  della teologia non può in nessun caso appoggiarsi sulla continuità (senza rotture) della logia umana, ma unicamente sulla </a:t>
            </a:r>
            <a:r>
              <a:rPr lang="it-IT" sz="2200" dirty="0" err="1">
                <a:solidFill>
                  <a:schemeClr val="bg1"/>
                </a:solidFill>
              </a:rPr>
              <a:t>teo</a:t>
            </a:r>
            <a:r>
              <a:rPr lang="it-IT" sz="2200" dirty="0">
                <a:solidFill>
                  <a:schemeClr val="bg1"/>
                </a:solidFill>
              </a:rPr>
              <a:t>-</a:t>
            </a:r>
            <a:r>
              <a:rPr lang="it-IT" sz="2200" i="1" dirty="0">
                <a:solidFill>
                  <a:schemeClr val="bg1"/>
                </a:solidFill>
              </a:rPr>
              <a:t>logia</a:t>
            </a:r>
            <a:r>
              <a:rPr lang="it-IT" sz="2200" dirty="0">
                <a:solidFill>
                  <a:schemeClr val="bg1"/>
                </a:solidFill>
              </a:rPr>
              <a:t> mantenuta da Dio stesso nello iato della morte di Dio.[…]</a:t>
            </a:r>
          </a:p>
          <a:p>
            <a:endParaRPr lang="it-IT" sz="2200" dirty="0">
              <a:solidFill>
                <a:schemeClr val="bg1"/>
              </a:solidFill>
            </a:endParaRPr>
          </a:p>
          <a:p>
            <a:r>
              <a:rPr lang="it-IT" sz="2200" dirty="0">
                <a:solidFill>
                  <a:schemeClr val="bg1"/>
                </a:solidFill>
              </a:rPr>
              <a:t>La continuità è data dell’amore assoluto di Dio per l’uomo, che si manifesta attivamente in entrambi i lati dello iato (quindi nello iato stesso) ed il fondamento della possibilità di questo amore per l’uomo è dato dall’amore trinitario in se stesso.[…]</a:t>
            </a:r>
          </a:p>
          <a:p>
            <a:endParaRPr lang="it-IT" sz="2200" dirty="0">
              <a:solidFill>
                <a:schemeClr val="bg1"/>
              </a:solidFill>
            </a:endParaRPr>
          </a:p>
          <a:p>
            <a:r>
              <a:rPr lang="it-IT" sz="2200" dirty="0">
                <a:solidFill>
                  <a:schemeClr val="bg1"/>
                </a:solidFill>
              </a:rPr>
              <a:t>Solo dell’automanifestazione di Dio e dalla sua parola noi impariamo a comprendere a ripetere che gli si può donare fino all’abbandono di Dio, senza cessare di essere Dio, perché, in quanto Dio e altrettanti interiore quanto superiore al mondo te lo stesso creato. «Egli fa suo l’essere dell’uomo che gli si oppone; ma egli non collabora alla sua opposizione».(79-81)</a:t>
            </a:r>
          </a:p>
        </p:txBody>
      </p:sp>
    </p:spTree>
    <p:extLst>
      <p:ext uri="{BB962C8B-B14F-4D97-AF65-F5344CB8AC3E}">
        <p14:creationId xmlns:p14="http://schemas.microsoft.com/office/powerpoint/2010/main" val="8774561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9A2CD62A-32EB-F24A-B665-DD23AFEEA639}"/>
              </a:ext>
            </a:extLst>
          </p:cNvPr>
          <p:cNvSpPr>
            <a:spLocks noGrp="1"/>
          </p:cNvSpPr>
          <p:nvPr>
            <p:ph type="title"/>
          </p:nvPr>
        </p:nvSpPr>
        <p:spPr/>
        <p:txBody>
          <a:bodyPr/>
          <a:lstStyle/>
          <a:p>
            <a:r>
              <a:rPr lang="it-IT" dirty="0"/>
              <a:t>3. Venerdì santo: il cammino verso la croce</a:t>
            </a:r>
          </a:p>
        </p:txBody>
      </p:sp>
      <p:sp>
        <p:nvSpPr>
          <p:cNvPr id="10" name="Segnaposto contenuto 9">
            <a:extLst>
              <a:ext uri="{FF2B5EF4-FFF2-40B4-BE49-F238E27FC236}">
                <a16:creationId xmlns:a16="http://schemas.microsoft.com/office/drawing/2014/main" id="{DA96A601-CC54-5C4E-A0A6-FF7B651DB9B7}"/>
              </a:ext>
            </a:extLst>
          </p:cNvPr>
          <p:cNvSpPr>
            <a:spLocks noGrp="1"/>
          </p:cNvSpPr>
          <p:nvPr>
            <p:ph idx="1"/>
          </p:nvPr>
        </p:nvSpPr>
        <p:spPr>
          <a:xfrm>
            <a:off x="0" y="1987180"/>
            <a:ext cx="12191999" cy="4870820"/>
          </a:xfrm>
        </p:spPr>
        <p:txBody>
          <a:bodyPr numCol="1">
            <a:normAutofit/>
          </a:bodyPr>
          <a:lstStyle/>
          <a:p>
            <a:pPr marL="0" indent="0" algn="just">
              <a:buNone/>
            </a:pPr>
            <a:endParaRPr lang="it-IT" sz="2200" dirty="0">
              <a:solidFill>
                <a:schemeClr val="bg1"/>
              </a:solidFill>
            </a:endParaRPr>
          </a:p>
          <a:p>
            <a:pPr marL="0" indent="0" algn="just">
              <a:buNone/>
            </a:pPr>
            <a:endParaRPr lang="it-IT" sz="2200" dirty="0">
              <a:solidFill>
                <a:schemeClr val="bg1"/>
              </a:solidFill>
            </a:endParaRPr>
          </a:p>
        </p:txBody>
      </p:sp>
      <p:sp>
        <p:nvSpPr>
          <p:cNvPr id="4" name="Segnaposto numero diapositiva 3">
            <a:extLst>
              <a:ext uri="{FF2B5EF4-FFF2-40B4-BE49-F238E27FC236}">
                <a16:creationId xmlns:a16="http://schemas.microsoft.com/office/drawing/2014/main" id="{2D1AAA6B-C3E9-6744-945F-FDD7965DBC80}"/>
              </a:ext>
            </a:extLst>
          </p:cNvPr>
          <p:cNvSpPr>
            <a:spLocks noGrp="1"/>
          </p:cNvSpPr>
          <p:nvPr>
            <p:ph type="sldNum" sz="quarter" idx="12"/>
          </p:nvPr>
        </p:nvSpPr>
        <p:spPr>
          <a:xfrm>
            <a:off x="11454938" y="-161173"/>
            <a:ext cx="1154151" cy="1090789"/>
          </a:xfrm>
        </p:spPr>
        <p:txBody>
          <a:bodyPr/>
          <a:lstStyle/>
          <a:p>
            <a:fld id="{6D22F896-40B5-4ADD-8801-0D06FADFA095}" type="slidenum">
              <a:rPr lang="en-US" smtClean="0"/>
              <a:t>38</a:t>
            </a:fld>
            <a:endParaRPr lang="en-US" dirty="0"/>
          </a:p>
        </p:txBody>
      </p:sp>
      <p:pic>
        <p:nvPicPr>
          <p:cNvPr id="6" name="Immagine 5">
            <a:extLst>
              <a:ext uri="{FF2B5EF4-FFF2-40B4-BE49-F238E27FC236}">
                <a16:creationId xmlns:a16="http://schemas.microsoft.com/office/drawing/2014/main" id="{547AD3DC-C23A-2B42-8C10-9620174442DB}"/>
              </a:ext>
            </a:extLst>
          </p:cNvPr>
          <p:cNvPicPr>
            <a:picLocks noChangeAspect="1"/>
          </p:cNvPicPr>
          <p:nvPr/>
        </p:nvPicPr>
        <p:blipFill>
          <a:blip r:embed="rId2"/>
          <a:stretch>
            <a:fillRect/>
          </a:stretch>
        </p:blipFill>
        <p:spPr>
          <a:xfrm>
            <a:off x="10501399" y="600214"/>
            <a:ext cx="953539" cy="1386966"/>
          </a:xfrm>
          <a:prstGeom prst="rect">
            <a:avLst/>
          </a:prstGeom>
        </p:spPr>
      </p:pic>
      <p:sp>
        <p:nvSpPr>
          <p:cNvPr id="2" name="CasellaDiTesto 1">
            <a:extLst>
              <a:ext uri="{FF2B5EF4-FFF2-40B4-BE49-F238E27FC236}">
                <a16:creationId xmlns:a16="http://schemas.microsoft.com/office/drawing/2014/main" id="{34FDD91B-376F-BE4C-BB83-CE4E44429F81}"/>
              </a:ext>
            </a:extLst>
          </p:cNvPr>
          <p:cNvSpPr txBox="1"/>
          <p:nvPr/>
        </p:nvSpPr>
        <p:spPr>
          <a:xfrm>
            <a:off x="0" y="1987180"/>
            <a:ext cx="12191999" cy="3239348"/>
          </a:xfrm>
          <a:prstGeom prst="rect">
            <a:avLst/>
          </a:prstGeom>
          <a:noFill/>
        </p:spPr>
        <p:txBody>
          <a:bodyPr wrap="square" rtlCol="0">
            <a:spAutoFit/>
          </a:bodyPr>
          <a:lstStyle/>
          <a:p>
            <a:pPr>
              <a:spcAft>
                <a:spcPts val="1500"/>
              </a:spcAft>
            </a:pPr>
            <a:r>
              <a:rPr lang="it-IT" sz="2400" b="1" dirty="0">
                <a:solidFill>
                  <a:srgbClr val="333333"/>
                </a:solidFill>
                <a:ea typeface="Times New Roman" panose="02020603050405020304" pitchFamily="18" charset="0"/>
                <a:cs typeface="Times New Roman" panose="02020603050405020304" pitchFamily="18" charset="0"/>
              </a:rPr>
              <a:t>Esistenza nella </a:t>
            </a:r>
            <a:r>
              <a:rPr lang="it-IT" sz="2400" b="1" dirty="0" err="1">
                <a:solidFill>
                  <a:srgbClr val="333333"/>
                </a:solidFill>
                <a:ea typeface="Times New Roman" panose="02020603050405020304" pitchFamily="18" charset="0"/>
                <a:cs typeface="Times New Roman" panose="02020603050405020304" pitchFamily="18" charset="0"/>
              </a:rPr>
              <a:t>Kenosi</a:t>
            </a:r>
            <a:r>
              <a:rPr lang="it-IT" sz="2400" b="1" dirty="0">
                <a:solidFill>
                  <a:srgbClr val="333333"/>
                </a:solidFill>
                <a:ea typeface="Times New Roman" panose="02020603050405020304" pitchFamily="18" charset="0"/>
                <a:cs typeface="Times New Roman" panose="02020603050405020304" pitchFamily="18" charset="0"/>
              </a:rPr>
              <a:t> come obbedienza fino alla morte di croce</a:t>
            </a:r>
            <a:endParaRPr lang="it-IT" sz="2400" dirty="0">
              <a:ea typeface="Calibri" panose="020F0502020204030204" pitchFamily="34" charset="0"/>
              <a:cs typeface="Times New Roman" panose="02020603050405020304" pitchFamily="18" charset="0"/>
            </a:endParaRPr>
          </a:p>
          <a:p>
            <a:pPr algn="just">
              <a:spcAft>
                <a:spcPts val="1500"/>
              </a:spcAft>
            </a:pPr>
            <a:r>
              <a:rPr lang="it-IT" sz="2400" dirty="0">
                <a:solidFill>
                  <a:srgbClr val="333333"/>
                </a:solidFill>
                <a:ea typeface="Times New Roman" panose="02020603050405020304" pitchFamily="18" charset="0"/>
                <a:cs typeface="Times New Roman" panose="02020603050405020304" pitchFamily="18" charset="0"/>
              </a:rPr>
              <a:t>Il risultato del mistero della </a:t>
            </a:r>
            <a:r>
              <a:rPr lang="it-IT" sz="2400" dirty="0" err="1">
                <a:solidFill>
                  <a:srgbClr val="333333"/>
                </a:solidFill>
                <a:ea typeface="Times New Roman" panose="02020603050405020304" pitchFamily="18" charset="0"/>
                <a:cs typeface="Times New Roman" panose="02020603050405020304" pitchFamily="18" charset="0"/>
              </a:rPr>
              <a:t>kenosi</a:t>
            </a:r>
            <a:r>
              <a:rPr lang="it-IT" sz="2400" dirty="0">
                <a:solidFill>
                  <a:srgbClr val="333333"/>
                </a:solidFill>
                <a:ea typeface="Times New Roman" panose="02020603050405020304" pitchFamily="18" charset="0"/>
                <a:cs typeface="Times New Roman" panose="02020603050405020304" pitchFamily="18" charset="0"/>
              </a:rPr>
              <a:t> è l’intera esistenza di Gesù. La </a:t>
            </a:r>
            <a:r>
              <a:rPr lang="it-IT" sz="2400" dirty="0" err="1">
                <a:solidFill>
                  <a:srgbClr val="333333"/>
                </a:solidFill>
                <a:ea typeface="Times New Roman" panose="02020603050405020304" pitchFamily="18" charset="0"/>
                <a:cs typeface="Times New Roman" panose="02020603050405020304" pitchFamily="18" charset="0"/>
              </a:rPr>
              <a:t>kenosi</a:t>
            </a:r>
            <a:r>
              <a:rPr lang="it-IT" sz="2400" dirty="0">
                <a:solidFill>
                  <a:srgbClr val="333333"/>
                </a:solidFill>
                <a:ea typeface="Times New Roman" panose="02020603050405020304" pitchFamily="18" charset="0"/>
                <a:cs typeface="Times New Roman" panose="02020603050405020304" pitchFamily="18" charset="0"/>
              </a:rPr>
              <a:t> è innanzitutto a sua volta risultato dell’obbedienza / uniformità spontanea della volontà del Figlio col Padre non solo per il fatto di esser divenuto uomo ma anche nel </a:t>
            </a:r>
            <a:r>
              <a:rPr lang="it-IT" sz="2400" i="1" dirty="0">
                <a:solidFill>
                  <a:srgbClr val="333333"/>
                </a:solidFill>
                <a:ea typeface="Times New Roman" panose="02020603050405020304" pitchFamily="18" charset="0"/>
                <a:cs typeface="Times New Roman" panose="02020603050405020304" pitchFamily="18" charset="0"/>
              </a:rPr>
              <a:t>voler divenire uomo</a:t>
            </a:r>
            <a:r>
              <a:rPr lang="it-IT" sz="2400" dirty="0">
                <a:solidFill>
                  <a:srgbClr val="333333"/>
                </a:solidFill>
                <a:ea typeface="Times New Roman" panose="02020603050405020304" pitchFamily="18" charset="0"/>
                <a:cs typeface="Times New Roman" panose="02020603050405020304" pitchFamily="18" charset="0"/>
              </a:rPr>
              <a:t>, annichilendosi ed abbassandosi. Tale obbedienza costituisce la forma </a:t>
            </a:r>
            <a:r>
              <a:rPr lang="it-IT" sz="2400" i="1" dirty="0" err="1">
                <a:solidFill>
                  <a:srgbClr val="333333"/>
                </a:solidFill>
                <a:ea typeface="Times New Roman" panose="02020603050405020304" pitchFamily="18" charset="0"/>
                <a:cs typeface="Times New Roman" panose="02020603050405020304" pitchFamily="18" charset="0"/>
              </a:rPr>
              <a:t>kenotica</a:t>
            </a:r>
            <a:r>
              <a:rPr lang="it-IT" sz="2400" dirty="0">
                <a:solidFill>
                  <a:srgbClr val="333333"/>
                </a:solidFill>
                <a:ea typeface="Times New Roman" panose="02020603050405020304" pitchFamily="18" charset="0"/>
                <a:cs typeface="Times New Roman" panose="02020603050405020304" pitchFamily="18" charset="0"/>
              </a:rPr>
              <a:t> dell’amore eterno del Figlio nei confronti del Padre. E quindi, se nell’eternità il Figlio e il Padre si amano nello Spirito, nella sua esistenza terrena il Figlio obbedisce (= ama) al Padre nello Spirito.</a:t>
            </a:r>
            <a:endParaRPr lang="it-IT" sz="2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03457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9A2CD62A-32EB-F24A-B665-DD23AFEEA639}"/>
              </a:ext>
            </a:extLst>
          </p:cNvPr>
          <p:cNvSpPr>
            <a:spLocks noGrp="1"/>
          </p:cNvSpPr>
          <p:nvPr>
            <p:ph type="title"/>
          </p:nvPr>
        </p:nvSpPr>
        <p:spPr/>
        <p:txBody>
          <a:bodyPr/>
          <a:lstStyle/>
          <a:p>
            <a:r>
              <a:rPr lang="it-IT" dirty="0"/>
              <a:t>3. Venerdì santo: il cammino verso la croce</a:t>
            </a:r>
          </a:p>
        </p:txBody>
      </p:sp>
      <p:sp>
        <p:nvSpPr>
          <p:cNvPr id="10" name="Segnaposto contenuto 9">
            <a:extLst>
              <a:ext uri="{FF2B5EF4-FFF2-40B4-BE49-F238E27FC236}">
                <a16:creationId xmlns:a16="http://schemas.microsoft.com/office/drawing/2014/main" id="{DA96A601-CC54-5C4E-A0A6-FF7B651DB9B7}"/>
              </a:ext>
            </a:extLst>
          </p:cNvPr>
          <p:cNvSpPr>
            <a:spLocks noGrp="1"/>
          </p:cNvSpPr>
          <p:nvPr>
            <p:ph idx="1"/>
          </p:nvPr>
        </p:nvSpPr>
        <p:spPr>
          <a:xfrm>
            <a:off x="0" y="1987180"/>
            <a:ext cx="12191999" cy="4870820"/>
          </a:xfrm>
        </p:spPr>
        <p:txBody>
          <a:bodyPr numCol="1">
            <a:normAutofit/>
          </a:bodyPr>
          <a:lstStyle/>
          <a:p>
            <a:pPr marL="0" indent="0" algn="just">
              <a:buNone/>
            </a:pPr>
            <a:endParaRPr lang="it-IT" sz="2200" dirty="0">
              <a:solidFill>
                <a:schemeClr val="bg1"/>
              </a:solidFill>
            </a:endParaRPr>
          </a:p>
          <a:p>
            <a:pPr marL="0" indent="0" algn="just">
              <a:buNone/>
            </a:pPr>
            <a:endParaRPr lang="it-IT" sz="2200" dirty="0">
              <a:solidFill>
                <a:schemeClr val="bg1"/>
              </a:solidFill>
            </a:endParaRPr>
          </a:p>
        </p:txBody>
      </p:sp>
      <p:sp>
        <p:nvSpPr>
          <p:cNvPr id="4" name="Segnaposto numero diapositiva 3">
            <a:extLst>
              <a:ext uri="{FF2B5EF4-FFF2-40B4-BE49-F238E27FC236}">
                <a16:creationId xmlns:a16="http://schemas.microsoft.com/office/drawing/2014/main" id="{2D1AAA6B-C3E9-6744-945F-FDD7965DBC80}"/>
              </a:ext>
            </a:extLst>
          </p:cNvPr>
          <p:cNvSpPr>
            <a:spLocks noGrp="1"/>
          </p:cNvSpPr>
          <p:nvPr>
            <p:ph type="sldNum" sz="quarter" idx="12"/>
          </p:nvPr>
        </p:nvSpPr>
        <p:spPr>
          <a:xfrm>
            <a:off x="11454938" y="-161173"/>
            <a:ext cx="1154151" cy="1090789"/>
          </a:xfrm>
        </p:spPr>
        <p:txBody>
          <a:bodyPr/>
          <a:lstStyle/>
          <a:p>
            <a:fld id="{6D22F896-40B5-4ADD-8801-0D06FADFA095}" type="slidenum">
              <a:rPr lang="en-US" smtClean="0"/>
              <a:t>39</a:t>
            </a:fld>
            <a:endParaRPr lang="en-US" dirty="0"/>
          </a:p>
        </p:txBody>
      </p:sp>
      <p:pic>
        <p:nvPicPr>
          <p:cNvPr id="6" name="Immagine 5">
            <a:extLst>
              <a:ext uri="{FF2B5EF4-FFF2-40B4-BE49-F238E27FC236}">
                <a16:creationId xmlns:a16="http://schemas.microsoft.com/office/drawing/2014/main" id="{547AD3DC-C23A-2B42-8C10-9620174442DB}"/>
              </a:ext>
            </a:extLst>
          </p:cNvPr>
          <p:cNvPicPr>
            <a:picLocks noChangeAspect="1"/>
          </p:cNvPicPr>
          <p:nvPr/>
        </p:nvPicPr>
        <p:blipFill>
          <a:blip r:embed="rId2"/>
          <a:stretch>
            <a:fillRect/>
          </a:stretch>
        </p:blipFill>
        <p:spPr>
          <a:xfrm>
            <a:off x="10501399" y="600214"/>
            <a:ext cx="953539" cy="1386966"/>
          </a:xfrm>
          <a:prstGeom prst="rect">
            <a:avLst/>
          </a:prstGeom>
        </p:spPr>
      </p:pic>
      <p:sp>
        <p:nvSpPr>
          <p:cNvPr id="2" name="CasellaDiTesto 1">
            <a:extLst>
              <a:ext uri="{FF2B5EF4-FFF2-40B4-BE49-F238E27FC236}">
                <a16:creationId xmlns:a16="http://schemas.microsoft.com/office/drawing/2014/main" id="{34FDD91B-376F-BE4C-BB83-CE4E44429F81}"/>
              </a:ext>
            </a:extLst>
          </p:cNvPr>
          <p:cNvSpPr txBox="1"/>
          <p:nvPr/>
        </p:nvSpPr>
        <p:spPr>
          <a:xfrm>
            <a:off x="0" y="1987180"/>
            <a:ext cx="12191999" cy="1569660"/>
          </a:xfrm>
          <a:prstGeom prst="rect">
            <a:avLst/>
          </a:prstGeom>
          <a:noFill/>
        </p:spPr>
        <p:txBody>
          <a:bodyPr wrap="square" rtlCol="0">
            <a:spAutoFit/>
          </a:bodyPr>
          <a:lstStyle/>
          <a:p>
            <a:r>
              <a:rPr lang="it-IT" sz="2400" b="1" dirty="0">
                <a:solidFill>
                  <a:schemeClr val="bg1"/>
                </a:solidFill>
              </a:rPr>
              <a:t>Esistenza come coscienza dell’ora che viene</a:t>
            </a:r>
            <a:endParaRPr lang="it-IT" sz="2400" dirty="0">
              <a:solidFill>
                <a:schemeClr val="bg1"/>
              </a:solidFill>
            </a:endParaRPr>
          </a:p>
          <a:p>
            <a:r>
              <a:rPr lang="it-IT" sz="2400" dirty="0">
                <a:solidFill>
                  <a:schemeClr val="bg1"/>
                </a:solidFill>
              </a:rPr>
              <a:t>Gesù ha di fronte a </a:t>
            </a:r>
            <a:r>
              <a:rPr lang="it-IT" sz="2400" dirty="0" err="1">
                <a:solidFill>
                  <a:schemeClr val="bg1"/>
                </a:solidFill>
              </a:rPr>
              <a:t>sè</a:t>
            </a:r>
            <a:r>
              <a:rPr lang="it-IT" sz="2400" dirty="0">
                <a:solidFill>
                  <a:schemeClr val="bg1"/>
                </a:solidFill>
              </a:rPr>
              <a:t> quest’ora, la croce. Gesù vive fin dal principio in vista dell’“ora”, la croce, che egli non anticipa, e la cui conoscenza rimette al Padre: è la misura della sua esistenza.</a:t>
            </a:r>
          </a:p>
        </p:txBody>
      </p:sp>
    </p:spTree>
    <p:extLst>
      <p:ext uri="{BB962C8B-B14F-4D97-AF65-F5344CB8AC3E}">
        <p14:creationId xmlns:p14="http://schemas.microsoft.com/office/powerpoint/2010/main" val="2596102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F3C4D9-E50B-BF4D-B415-3FFB1154F432}"/>
              </a:ext>
            </a:extLst>
          </p:cNvPr>
          <p:cNvSpPr>
            <a:spLocks noGrp="1"/>
          </p:cNvSpPr>
          <p:nvPr>
            <p:ph type="title"/>
          </p:nvPr>
        </p:nvSpPr>
        <p:spPr/>
        <p:txBody>
          <a:bodyPr/>
          <a:lstStyle/>
          <a:p>
            <a:r>
              <a:rPr lang="it-IT" dirty="0"/>
              <a:t>Gli incontri essenziali…</a:t>
            </a:r>
          </a:p>
        </p:txBody>
      </p:sp>
      <p:pic>
        <p:nvPicPr>
          <p:cNvPr id="5" name="Segnaposto contenuto 4">
            <a:extLst>
              <a:ext uri="{FF2B5EF4-FFF2-40B4-BE49-F238E27FC236}">
                <a16:creationId xmlns:a16="http://schemas.microsoft.com/office/drawing/2014/main" id="{1DE3515D-27AF-F64A-AE94-F0E3F9B46A85}"/>
              </a:ext>
            </a:extLst>
          </p:cNvPr>
          <p:cNvPicPr>
            <a:picLocks noGrp="1" noChangeAspect="1"/>
          </p:cNvPicPr>
          <p:nvPr>
            <p:ph idx="1"/>
          </p:nvPr>
        </p:nvPicPr>
        <p:blipFill>
          <a:blip r:embed="rId2"/>
          <a:stretch>
            <a:fillRect/>
          </a:stretch>
        </p:blipFill>
        <p:spPr>
          <a:xfrm>
            <a:off x="834916" y="2261413"/>
            <a:ext cx="2157665" cy="3428290"/>
          </a:xfrm>
        </p:spPr>
      </p:pic>
      <p:sp>
        <p:nvSpPr>
          <p:cNvPr id="6" name="CasellaDiTesto 5">
            <a:extLst>
              <a:ext uri="{FF2B5EF4-FFF2-40B4-BE49-F238E27FC236}">
                <a16:creationId xmlns:a16="http://schemas.microsoft.com/office/drawing/2014/main" id="{40544614-D331-A640-810A-4A977E04159A}"/>
              </a:ext>
            </a:extLst>
          </p:cNvPr>
          <p:cNvSpPr txBox="1"/>
          <p:nvPr/>
        </p:nvSpPr>
        <p:spPr>
          <a:xfrm>
            <a:off x="3762254" y="4427819"/>
            <a:ext cx="4963886" cy="1261884"/>
          </a:xfrm>
          <a:prstGeom prst="rect">
            <a:avLst/>
          </a:prstGeom>
          <a:noFill/>
        </p:spPr>
        <p:txBody>
          <a:bodyPr wrap="square" rtlCol="0">
            <a:spAutoFit/>
          </a:bodyPr>
          <a:lstStyle/>
          <a:p>
            <a:pPr algn="r"/>
            <a:r>
              <a:rPr lang="it-IT" sz="4000" dirty="0">
                <a:solidFill>
                  <a:schemeClr val="bg1"/>
                </a:solidFill>
              </a:rPr>
              <a:t>Karl </a:t>
            </a:r>
            <a:r>
              <a:rPr lang="it-IT" sz="4000" dirty="0" err="1">
                <a:solidFill>
                  <a:schemeClr val="bg1"/>
                </a:solidFill>
              </a:rPr>
              <a:t>Barth</a:t>
            </a:r>
            <a:endParaRPr lang="it-IT" sz="4000" dirty="0">
              <a:solidFill>
                <a:schemeClr val="bg1"/>
              </a:solidFill>
            </a:endParaRPr>
          </a:p>
          <a:p>
            <a:pPr algn="r"/>
            <a:r>
              <a:rPr lang="it-IT" dirty="0">
                <a:solidFill>
                  <a:schemeClr val="bg1"/>
                </a:solidFill>
              </a:rPr>
              <a:t>con cui successivamente strinse un’amicizia profonda (complice Mozart!)</a:t>
            </a:r>
          </a:p>
        </p:txBody>
      </p:sp>
      <p:pic>
        <p:nvPicPr>
          <p:cNvPr id="7" name="Immagine 6">
            <a:extLst>
              <a:ext uri="{FF2B5EF4-FFF2-40B4-BE49-F238E27FC236}">
                <a16:creationId xmlns:a16="http://schemas.microsoft.com/office/drawing/2014/main" id="{06976260-97A1-0543-8C43-4D7653C2CEA1}"/>
              </a:ext>
            </a:extLst>
          </p:cNvPr>
          <p:cNvPicPr>
            <a:picLocks noChangeAspect="1"/>
          </p:cNvPicPr>
          <p:nvPr/>
        </p:nvPicPr>
        <p:blipFill>
          <a:blip r:embed="rId3">
            <a:alphaModFix amt="18000"/>
          </a:blip>
          <a:stretch>
            <a:fillRect/>
          </a:stretch>
        </p:blipFill>
        <p:spPr>
          <a:xfrm>
            <a:off x="10614891" y="659743"/>
            <a:ext cx="1105219" cy="1338389"/>
          </a:xfrm>
          <a:prstGeom prst="rect">
            <a:avLst/>
          </a:prstGeom>
        </p:spPr>
      </p:pic>
      <p:sp>
        <p:nvSpPr>
          <p:cNvPr id="3" name="CasellaDiTesto 2">
            <a:extLst>
              <a:ext uri="{FF2B5EF4-FFF2-40B4-BE49-F238E27FC236}">
                <a16:creationId xmlns:a16="http://schemas.microsoft.com/office/drawing/2014/main" id="{638DDC67-9A92-1B41-B1D1-000BAE54ECB5}"/>
              </a:ext>
            </a:extLst>
          </p:cNvPr>
          <p:cNvSpPr txBox="1"/>
          <p:nvPr/>
        </p:nvSpPr>
        <p:spPr>
          <a:xfrm>
            <a:off x="3003823" y="2261413"/>
            <a:ext cx="4966855" cy="1261884"/>
          </a:xfrm>
          <a:prstGeom prst="rect">
            <a:avLst/>
          </a:prstGeom>
          <a:noFill/>
        </p:spPr>
        <p:txBody>
          <a:bodyPr wrap="square" rtlCol="0">
            <a:spAutoFit/>
          </a:bodyPr>
          <a:lstStyle/>
          <a:p>
            <a:r>
              <a:rPr lang="it-IT" sz="4000" dirty="0">
                <a:solidFill>
                  <a:schemeClr val="bg1"/>
                </a:solidFill>
              </a:rPr>
              <a:t>Erich </a:t>
            </a:r>
            <a:r>
              <a:rPr lang="it-IT" sz="4000" dirty="0" err="1">
                <a:solidFill>
                  <a:schemeClr val="bg1"/>
                </a:solidFill>
              </a:rPr>
              <a:t>Przywara</a:t>
            </a:r>
            <a:endParaRPr lang="it-IT" sz="4000" dirty="0">
              <a:solidFill>
                <a:schemeClr val="bg1"/>
              </a:solidFill>
            </a:endParaRPr>
          </a:p>
          <a:p>
            <a:r>
              <a:rPr lang="it-IT" dirty="0">
                <a:solidFill>
                  <a:schemeClr val="bg1"/>
                </a:solidFill>
              </a:rPr>
              <a:t>	che lo introdusse al pensiero di</a:t>
            </a:r>
          </a:p>
          <a:p>
            <a:endParaRPr lang="it-IT" dirty="0"/>
          </a:p>
        </p:txBody>
      </p:sp>
      <p:pic>
        <p:nvPicPr>
          <p:cNvPr id="10" name="Immagine 9">
            <a:extLst>
              <a:ext uri="{FF2B5EF4-FFF2-40B4-BE49-F238E27FC236}">
                <a16:creationId xmlns:a16="http://schemas.microsoft.com/office/drawing/2014/main" id="{410615B2-6BA4-8643-93A5-B0C4A3F83ABF}"/>
              </a:ext>
            </a:extLst>
          </p:cNvPr>
          <p:cNvPicPr>
            <a:picLocks noChangeAspect="1"/>
          </p:cNvPicPr>
          <p:nvPr/>
        </p:nvPicPr>
        <p:blipFill>
          <a:blip r:embed="rId4"/>
          <a:stretch>
            <a:fillRect/>
          </a:stretch>
        </p:blipFill>
        <p:spPr>
          <a:xfrm>
            <a:off x="8893265" y="4117366"/>
            <a:ext cx="2801834" cy="1572337"/>
          </a:xfrm>
          <a:prstGeom prst="rect">
            <a:avLst/>
          </a:prstGeom>
        </p:spPr>
      </p:pic>
      <p:sp>
        <p:nvSpPr>
          <p:cNvPr id="11" name="Segnaposto numero diapositiva 10">
            <a:extLst>
              <a:ext uri="{FF2B5EF4-FFF2-40B4-BE49-F238E27FC236}">
                <a16:creationId xmlns:a16="http://schemas.microsoft.com/office/drawing/2014/main" id="{08B69BBC-5C6C-F74C-B3EA-98F51D73BBCB}"/>
              </a:ext>
            </a:extLst>
          </p:cNvPr>
          <p:cNvSpPr>
            <a:spLocks noGrp="1"/>
          </p:cNvSpPr>
          <p:nvPr>
            <p:ph type="sldNum" sz="quarter" idx="12"/>
          </p:nvPr>
        </p:nvSpPr>
        <p:spPr>
          <a:xfrm>
            <a:off x="11463743" y="-290915"/>
            <a:ext cx="1154151" cy="1090789"/>
          </a:xfrm>
        </p:spPr>
        <p:txBody>
          <a:bodyPr/>
          <a:lstStyle/>
          <a:p>
            <a:fld id="{6D22F896-40B5-4ADD-8801-0D06FADFA095}" type="slidenum">
              <a:rPr lang="en-US" smtClean="0"/>
              <a:t>4</a:t>
            </a:fld>
            <a:endParaRPr lang="en-US" dirty="0"/>
          </a:p>
        </p:txBody>
      </p:sp>
      <p:sp>
        <p:nvSpPr>
          <p:cNvPr id="4" name="CasellaDiTesto 3">
            <a:extLst>
              <a:ext uri="{FF2B5EF4-FFF2-40B4-BE49-F238E27FC236}">
                <a16:creationId xmlns:a16="http://schemas.microsoft.com/office/drawing/2014/main" id="{20C73340-A1DE-BC42-889F-63BCE7107D98}"/>
              </a:ext>
            </a:extLst>
          </p:cNvPr>
          <p:cNvSpPr txBox="1"/>
          <p:nvPr/>
        </p:nvSpPr>
        <p:spPr>
          <a:xfrm rot="2040990">
            <a:off x="7823492" y="2770413"/>
            <a:ext cx="2002672" cy="707886"/>
          </a:xfrm>
          <a:prstGeom prst="rect">
            <a:avLst/>
          </a:prstGeom>
          <a:noFill/>
        </p:spPr>
        <p:txBody>
          <a:bodyPr wrap="square" rtlCol="0">
            <a:spAutoFit/>
          </a:bodyPr>
          <a:lstStyle/>
          <a:p>
            <a:pPr algn="ctr"/>
            <a:r>
              <a:rPr lang="it-IT" sz="2000" i="1" dirty="0"/>
              <a:t>Il tema dell’ANALOGIA</a:t>
            </a:r>
          </a:p>
        </p:txBody>
      </p:sp>
    </p:spTree>
    <p:extLst>
      <p:ext uri="{BB962C8B-B14F-4D97-AF65-F5344CB8AC3E}">
        <p14:creationId xmlns:p14="http://schemas.microsoft.com/office/powerpoint/2010/main" val="40447021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9A2CD62A-32EB-F24A-B665-DD23AFEEA639}"/>
              </a:ext>
            </a:extLst>
          </p:cNvPr>
          <p:cNvSpPr>
            <a:spLocks noGrp="1"/>
          </p:cNvSpPr>
          <p:nvPr>
            <p:ph type="title"/>
          </p:nvPr>
        </p:nvSpPr>
        <p:spPr/>
        <p:txBody>
          <a:bodyPr/>
          <a:lstStyle/>
          <a:p>
            <a:r>
              <a:rPr lang="it-IT" dirty="0"/>
              <a:t>3. Venerdì santo: il cammino verso la croce</a:t>
            </a:r>
          </a:p>
        </p:txBody>
      </p:sp>
      <p:sp>
        <p:nvSpPr>
          <p:cNvPr id="10" name="Segnaposto contenuto 9">
            <a:extLst>
              <a:ext uri="{FF2B5EF4-FFF2-40B4-BE49-F238E27FC236}">
                <a16:creationId xmlns:a16="http://schemas.microsoft.com/office/drawing/2014/main" id="{DA96A601-CC54-5C4E-A0A6-FF7B651DB9B7}"/>
              </a:ext>
            </a:extLst>
          </p:cNvPr>
          <p:cNvSpPr>
            <a:spLocks noGrp="1"/>
          </p:cNvSpPr>
          <p:nvPr>
            <p:ph idx="1"/>
          </p:nvPr>
        </p:nvSpPr>
        <p:spPr>
          <a:xfrm>
            <a:off x="0" y="1987180"/>
            <a:ext cx="12191999" cy="4870820"/>
          </a:xfrm>
        </p:spPr>
        <p:txBody>
          <a:bodyPr numCol="1">
            <a:normAutofit/>
          </a:bodyPr>
          <a:lstStyle/>
          <a:p>
            <a:pPr marL="0" indent="0" algn="just">
              <a:buNone/>
            </a:pPr>
            <a:endParaRPr lang="it-IT" sz="2200" dirty="0">
              <a:solidFill>
                <a:schemeClr val="bg1"/>
              </a:solidFill>
            </a:endParaRPr>
          </a:p>
          <a:p>
            <a:pPr marL="0" indent="0" algn="just">
              <a:buNone/>
            </a:pPr>
            <a:endParaRPr lang="it-IT" sz="2200" dirty="0">
              <a:solidFill>
                <a:schemeClr val="bg1"/>
              </a:solidFill>
            </a:endParaRPr>
          </a:p>
        </p:txBody>
      </p:sp>
      <p:sp>
        <p:nvSpPr>
          <p:cNvPr id="4" name="Segnaposto numero diapositiva 3">
            <a:extLst>
              <a:ext uri="{FF2B5EF4-FFF2-40B4-BE49-F238E27FC236}">
                <a16:creationId xmlns:a16="http://schemas.microsoft.com/office/drawing/2014/main" id="{2D1AAA6B-C3E9-6744-945F-FDD7965DBC80}"/>
              </a:ext>
            </a:extLst>
          </p:cNvPr>
          <p:cNvSpPr>
            <a:spLocks noGrp="1"/>
          </p:cNvSpPr>
          <p:nvPr>
            <p:ph type="sldNum" sz="quarter" idx="12"/>
          </p:nvPr>
        </p:nvSpPr>
        <p:spPr>
          <a:xfrm>
            <a:off x="11454938" y="-161173"/>
            <a:ext cx="1154151" cy="1090789"/>
          </a:xfrm>
        </p:spPr>
        <p:txBody>
          <a:bodyPr/>
          <a:lstStyle/>
          <a:p>
            <a:fld id="{6D22F896-40B5-4ADD-8801-0D06FADFA095}" type="slidenum">
              <a:rPr lang="en-US" smtClean="0"/>
              <a:t>40</a:t>
            </a:fld>
            <a:endParaRPr lang="en-US" dirty="0"/>
          </a:p>
        </p:txBody>
      </p:sp>
      <p:pic>
        <p:nvPicPr>
          <p:cNvPr id="6" name="Immagine 5">
            <a:extLst>
              <a:ext uri="{FF2B5EF4-FFF2-40B4-BE49-F238E27FC236}">
                <a16:creationId xmlns:a16="http://schemas.microsoft.com/office/drawing/2014/main" id="{547AD3DC-C23A-2B42-8C10-9620174442DB}"/>
              </a:ext>
            </a:extLst>
          </p:cNvPr>
          <p:cNvPicPr>
            <a:picLocks noChangeAspect="1"/>
          </p:cNvPicPr>
          <p:nvPr/>
        </p:nvPicPr>
        <p:blipFill>
          <a:blip r:embed="rId2"/>
          <a:stretch>
            <a:fillRect/>
          </a:stretch>
        </p:blipFill>
        <p:spPr>
          <a:xfrm>
            <a:off x="10501399" y="600214"/>
            <a:ext cx="953539" cy="1386966"/>
          </a:xfrm>
          <a:prstGeom prst="rect">
            <a:avLst/>
          </a:prstGeom>
        </p:spPr>
      </p:pic>
      <p:sp>
        <p:nvSpPr>
          <p:cNvPr id="2" name="CasellaDiTesto 1">
            <a:extLst>
              <a:ext uri="{FF2B5EF4-FFF2-40B4-BE49-F238E27FC236}">
                <a16:creationId xmlns:a16="http://schemas.microsoft.com/office/drawing/2014/main" id="{34FDD91B-376F-BE4C-BB83-CE4E44429F81}"/>
              </a:ext>
            </a:extLst>
          </p:cNvPr>
          <p:cNvSpPr txBox="1"/>
          <p:nvPr/>
        </p:nvSpPr>
        <p:spPr>
          <a:xfrm>
            <a:off x="0" y="1987180"/>
            <a:ext cx="12191999" cy="4524315"/>
          </a:xfrm>
          <a:prstGeom prst="rect">
            <a:avLst/>
          </a:prstGeom>
          <a:noFill/>
        </p:spPr>
        <p:txBody>
          <a:bodyPr wrap="square" rtlCol="0">
            <a:spAutoFit/>
          </a:bodyPr>
          <a:lstStyle/>
          <a:p>
            <a:r>
              <a:rPr lang="it-IT" sz="2400" b="1" dirty="0">
                <a:solidFill>
                  <a:schemeClr val="bg1"/>
                </a:solidFill>
              </a:rPr>
              <a:t>Esistenza come anticipazione della passione?</a:t>
            </a:r>
            <a:endParaRPr lang="it-IT" sz="2400" dirty="0">
              <a:solidFill>
                <a:schemeClr val="bg1"/>
              </a:solidFill>
            </a:endParaRPr>
          </a:p>
          <a:p>
            <a:pPr algn="just"/>
            <a:r>
              <a:rPr lang="it-IT" sz="2400" dirty="0">
                <a:solidFill>
                  <a:schemeClr val="bg1"/>
                </a:solidFill>
              </a:rPr>
              <a:t>Date queste premesse la riflessione porterebbe lasciar intendere che tutta l’esistenza di Gesù fin dall’inizio sia stata una croce interiore. Ciò ha avuto un’eco non indifferente in tutto un filone di pensiero cristiano.</a:t>
            </a:r>
          </a:p>
          <a:p>
            <a:pPr algn="just"/>
            <a:r>
              <a:rPr lang="it-IT" sz="2400" dirty="0">
                <a:solidFill>
                  <a:schemeClr val="bg1"/>
                </a:solidFill>
              </a:rPr>
              <a:t>Tuttavia questa teoria potrebbe na­scondere fra le righe il rischio di un docetismo gnostico alla ro­vescia: lo stato di abbassamento del Redentore, verrebbe a coincidere già con l’avvenimento storico della croce, pregiudicandone l’autentica temporalità dell’“ora” e quindi l’autenticità stessa dell’umanità e dell’incarnazione. </a:t>
            </a:r>
            <a:r>
              <a:rPr lang="it-IT" sz="2400" b="1" dirty="0">
                <a:solidFill>
                  <a:schemeClr val="bg1"/>
                </a:solidFill>
              </a:rPr>
              <a:t>Il filo conduttore dell’esistenza di Gesù non è la sofferenza in quanto tale, ma l’obbedienza con la quale accetta tutto dal Padre e l’“ora e la potenza delle tenebre” (Lc 22,53) vengono chiaramente delimitati da ciò che precede</a:t>
            </a:r>
            <a:r>
              <a:rPr lang="it-IT" sz="2400" dirty="0">
                <a:solidFill>
                  <a:schemeClr val="bg1"/>
                </a:solidFill>
              </a:rPr>
              <a:t>: non esauriscono l’attenzione né dominano l’ubbidiente.</a:t>
            </a:r>
          </a:p>
        </p:txBody>
      </p:sp>
    </p:spTree>
    <p:extLst>
      <p:ext uri="{BB962C8B-B14F-4D97-AF65-F5344CB8AC3E}">
        <p14:creationId xmlns:p14="http://schemas.microsoft.com/office/powerpoint/2010/main" val="37345975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9A2CD62A-32EB-F24A-B665-DD23AFEEA639}"/>
              </a:ext>
            </a:extLst>
          </p:cNvPr>
          <p:cNvSpPr>
            <a:spLocks noGrp="1"/>
          </p:cNvSpPr>
          <p:nvPr>
            <p:ph type="title"/>
          </p:nvPr>
        </p:nvSpPr>
        <p:spPr/>
        <p:txBody>
          <a:bodyPr/>
          <a:lstStyle/>
          <a:p>
            <a:r>
              <a:rPr lang="it-IT" dirty="0"/>
              <a:t>3. Venerdì santo: il cammino verso la croce</a:t>
            </a:r>
          </a:p>
        </p:txBody>
      </p:sp>
      <p:sp>
        <p:nvSpPr>
          <p:cNvPr id="10" name="Segnaposto contenuto 9">
            <a:extLst>
              <a:ext uri="{FF2B5EF4-FFF2-40B4-BE49-F238E27FC236}">
                <a16:creationId xmlns:a16="http://schemas.microsoft.com/office/drawing/2014/main" id="{DA96A601-CC54-5C4E-A0A6-FF7B651DB9B7}"/>
              </a:ext>
            </a:extLst>
          </p:cNvPr>
          <p:cNvSpPr>
            <a:spLocks noGrp="1"/>
          </p:cNvSpPr>
          <p:nvPr>
            <p:ph idx="1"/>
          </p:nvPr>
        </p:nvSpPr>
        <p:spPr>
          <a:xfrm>
            <a:off x="0" y="1987180"/>
            <a:ext cx="12191999" cy="4870820"/>
          </a:xfrm>
        </p:spPr>
        <p:txBody>
          <a:bodyPr numCol="1">
            <a:normAutofit/>
          </a:bodyPr>
          <a:lstStyle/>
          <a:p>
            <a:pPr marL="0" indent="0" algn="just">
              <a:buNone/>
            </a:pPr>
            <a:endParaRPr lang="it-IT" sz="2200" dirty="0">
              <a:solidFill>
                <a:schemeClr val="bg1"/>
              </a:solidFill>
            </a:endParaRPr>
          </a:p>
          <a:p>
            <a:pPr marL="0" indent="0" algn="just">
              <a:buNone/>
            </a:pPr>
            <a:endParaRPr lang="it-IT" sz="2200" dirty="0">
              <a:solidFill>
                <a:schemeClr val="bg1"/>
              </a:solidFill>
            </a:endParaRPr>
          </a:p>
        </p:txBody>
      </p:sp>
      <p:sp>
        <p:nvSpPr>
          <p:cNvPr id="4" name="Segnaposto numero diapositiva 3">
            <a:extLst>
              <a:ext uri="{FF2B5EF4-FFF2-40B4-BE49-F238E27FC236}">
                <a16:creationId xmlns:a16="http://schemas.microsoft.com/office/drawing/2014/main" id="{2D1AAA6B-C3E9-6744-945F-FDD7965DBC80}"/>
              </a:ext>
            </a:extLst>
          </p:cNvPr>
          <p:cNvSpPr>
            <a:spLocks noGrp="1"/>
          </p:cNvSpPr>
          <p:nvPr>
            <p:ph type="sldNum" sz="quarter" idx="12"/>
          </p:nvPr>
        </p:nvSpPr>
        <p:spPr>
          <a:xfrm>
            <a:off x="11454938" y="-161173"/>
            <a:ext cx="1154151" cy="1090789"/>
          </a:xfrm>
        </p:spPr>
        <p:txBody>
          <a:bodyPr/>
          <a:lstStyle/>
          <a:p>
            <a:fld id="{6D22F896-40B5-4ADD-8801-0D06FADFA095}" type="slidenum">
              <a:rPr lang="en-US" smtClean="0"/>
              <a:t>41</a:t>
            </a:fld>
            <a:endParaRPr lang="en-US" dirty="0"/>
          </a:p>
        </p:txBody>
      </p:sp>
      <p:pic>
        <p:nvPicPr>
          <p:cNvPr id="6" name="Immagine 5">
            <a:extLst>
              <a:ext uri="{FF2B5EF4-FFF2-40B4-BE49-F238E27FC236}">
                <a16:creationId xmlns:a16="http://schemas.microsoft.com/office/drawing/2014/main" id="{547AD3DC-C23A-2B42-8C10-9620174442DB}"/>
              </a:ext>
            </a:extLst>
          </p:cNvPr>
          <p:cNvPicPr>
            <a:picLocks noChangeAspect="1"/>
          </p:cNvPicPr>
          <p:nvPr/>
        </p:nvPicPr>
        <p:blipFill>
          <a:blip r:embed="rId2"/>
          <a:stretch>
            <a:fillRect/>
          </a:stretch>
        </p:blipFill>
        <p:spPr>
          <a:xfrm>
            <a:off x="10501399" y="600214"/>
            <a:ext cx="953539" cy="1386966"/>
          </a:xfrm>
          <a:prstGeom prst="rect">
            <a:avLst/>
          </a:prstGeom>
        </p:spPr>
      </p:pic>
      <p:sp>
        <p:nvSpPr>
          <p:cNvPr id="2" name="CasellaDiTesto 1">
            <a:extLst>
              <a:ext uri="{FF2B5EF4-FFF2-40B4-BE49-F238E27FC236}">
                <a16:creationId xmlns:a16="http://schemas.microsoft.com/office/drawing/2014/main" id="{34FDD91B-376F-BE4C-BB83-CE4E44429F81}"/>
              </a:ext>
            </a:extLst>
          </p:cNvPr>
          <p:cNvSpPr txBox="1"/>
          <p:nvPr/>
        </p:nvSpPr>
        <p:spPr>
          <a:xfrm>
            <a:off x="0" y="1987180"/>
            <a:ext cx="12191999" cy="4339650"/>
          </a:xfrm>
          <a:prstGeom prst="rect">
            <a:avLst/>
          </a:prstGeom>
          <a:noFill/>
        </p:spPr>
        <p:txBody>
          <a:bodyPr wrap="square" rtlCol="0">
            <a:spAutoFit/>
          </a:bodyPr>
          <a:lstStyle/>
          <a:p>
            <a:r>
              <a:rPr lang="it-IT" b="1" dirty="0">
                <a:solidFill>
                  <a:schemeClr val="bg1"/>
                </a:solidFill>
              </a:rPr>
              <a:t>Esistenza nel </a:t>
            </a:r>
            <a:r>
              <a:rPr lang="it-IT" b="1" i="1" dirty="0">
                <a:solidFill>
                  <a:schemeClr val="bg1"/>
                </a:solidFill>
              </a:rPr>
              <a:t>prendere-con-</a:t>
            </a:r>
            <a:r>
              <a:rPr lang="it-IT" b="1" i="1" dirty="0" err="1">
                <a:solidFill>
                  <a:schemeClr val="bg1"/>
                </a:solidFill>
              </a:rPr>
              <a:t>sè</a:t>
            </a:r>
            <a:r>
              <a:rPr lang="it-IT" b="1" dirty="0">
                <a:solidFill>
                  <a:schemeClr val="bg1"/>
                </a:solidFill>
              </a:rPr>
              <a:t>: la Chiesa dalla croce</a:t>
            </a:r>
            <a:endParaRPr lang="it-IT" dirty="0">
              <a:solidFill>
                <a:schemeClr val="bg1"/>
              </a:solidFill>
            </a:endParaRPr>
          </a:p>
          <a:p>
            <a:r>
              <a:rPr lang="it-IT" dirty="0">
                <a:solidFill>
                  <a:schemeClr val="bg1"/>
                </a:solidFill>
              </a:rPr>
              <a:t>La vita di Gesù è un </a:t>
            </a:r>
            <a:r>
              <a:rPr lang="it-IT" i="1" dirty="0">
                <a:solidFill>
                  <a:schemeClr val="bg1"/>
                </a:solidFill>
              </a:rPr>
              <a:t>essere-con</a:t>
            </a:r>
            <a:r>
              <a:rPr lang="it-IT" dirty="0">
                <a:solidFill>
                  <a:schemeClr val="bg1"/>
                </a:solidFill>
              </a:rPr>
              <a:t> anzi, meglio, un </a:t>
            </a:r>
            <a:r>
              <a:rPr lang="it-IT" i="1" dirty="0">
                <a:solidFill>
                  <a:schemeClr val="bg1"/>
                </a:solidFill>
              </a:rPr>
              <a:t>prendere-con-</a:t>
            </a:r>
            <a:r>
              <a:rPr lang="it-IT" i="1" dirty="0" err="1">
                <a:solidFill>
                  <a:schemeClr val="bg1"/>
                </a:solidFill>
              </a:rPr>
              <a:t>sè</a:t>
            </a:r>
            <a:r>
              <a:rPr lang="it-IT" dirty="0">
                <a:solidFill>
                  <a:schemeClr val="bg1"/>
                </a:solidFill>
              </a:rPr>
              <a:t>‚ gli altri. Se da un lato il suo camino verso la passione è irripetibile, dall’altro, ma solo dopo lo iato della morte, quando ha compiuto da solo tutta l’opera, gli altri, i discepoli sono messi in grado di seguirlo come testimoni attraverso la loro stessa vita e morte fino alla croce (</a:t>
            </a:r>
            <a:r>
              <a:rPr lang="it-IT" dirty="0" err="1">
                <a:solidFill>
                  <a:schemeClr val="bg1"/>
                </a:solidFill>
              </a:rPr>
              <a:t>Gv</a:t>
            </a:r>
            <a:r>
              <a:rPr lang="it-IT" dirty="0">
                <a:solidFill>
                  <a:schemeClr val="bg1"/>
                </a:solidFill>
              </a:rPr>
              <a:t> 21,19).</a:t>
            </a:r>
          </a:p>
          <a:p>
            <a:r>
              <a:rPr lang="it-IT" dirty="0">
                <a:solidFill>
                  <a:schemeClr val="bg1"/>
                </a:solidFill>
              </a:rPr>
              <a:t>La Chiesa che descrive se stessa nella narrazione della pas­sione (fuga dei discepoli e tradimento di Pietro) riconosce appunto che qui non si dà “sequela di Cristo”, nonostante ci sia ancora questa Chiesa delle donne, questa Chiesa della carità – in contrapposizione alla Chiesa gerarchica assente – che accompagnerà Gesù fino alla croce ed alla sepoltura.</a:t>
            </a:r>
          </a:p>
          <a:p>
            <a:r>
              <a:rPr lang="it-IT" dirty="0">
                <a:solidFill>
                  <a:schemeClr val="bg1"/>
                </a:solidFill>
              </a:rPr>
              <a:t>La croce è solidarietà ed inclusione: vuole abbracciare tutto. Il cuore aperto dalla lancia simbolizza la comunicazione dell’ultima sostanza di Cristo: il sangue e l’acqua, i sacramenti della Chiesa. E’ la Chiesa dalla croce, ed in quanto è generata dall’amore estremo di Dio per il mondo – è e deve essere essa stessa amore e, nella misura in cui essa è realmente (attraverso l’eucaristia) corpo di Cristo, è e deve essere </a:t>
            </a:r>
            <a:r>
              <a:rPr lang="it-IT" i="1" dirty="0" err="1">
                <a:solidFill>
                  <a:schemeClr val="bg1"/>
                </a:solidFill>
              </a:rPr>
              <a:t>concrocifissa</a:t>
            </a:r>
            <a:r>
              <a:rPr lang="it-IT" dirty="0">
                <a:solidFill>
                  <a:schemeClr val="bg1"/>
                </a:solidFill>
              </a:rPr>
              <a:t> con il suo capo.</a:t>
            </a:r>
          </a:p>
          <a:p>
            <a:r>
              <a:rPr lang="it-IT" dirty="0">
                <a:solidFill>
                  <a:schemeClr val="bg1"/>
                </a:solidFill>
              </a:rPr>
              <a:t>L’Eucaristia, infine, nella sua relazione con la passione è donazione spontanea: Gesù fino alla fine può disporre in maniera decisiva di </a:t>
            </a:r>
            <a:r>
              <a:rPr lang="it-IT" dirty="0" err="1">
                <a:solidFill>
                  <a:schemeClr val="bg1"/>
                </a:solidFill>
              </a:rPr>
              <a:t>sè</a:t>
            </a:r>
            <a:r>
              <a:rPr lang="it-IT" dirty="0">
                <a:solidFill>
                  <a:schemeClr val="bg1"/>
                </a:solidFill>
              </a:rPr>
              <a:t>; diventa banchetto e sacrificio (pane e vino); comunione e partecipazione</a:t>
            </a:r>
            <a:r>
              <a:rPr lang="it-IT" sz="2400" dirty="0">
                <a:solidFill>
                  <a:schemeClr val="bg1"/>
                </a:solidFill>
              </a:rPr>
              <a:t>.</a:t>
            </a:r>
          </a:p>
        </p:txBody>
      </p:sp>
    </p:spTree>
    <p:extLst>
      <p:ext uri="{BB962C8B-B14F-4D97-AF65-F5344CB8AC3E}">
        <p14:creationId xmlns:p14="http://schemas.microsoft.com/office/powerpoint/2010/main" val="41457559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9A2CD62A-32EB-F24A-B665-DD23AFEEA639}"/>
              </a:ext>
            </a:extLst>
          </p:cNvPr>
          <p:cNvSpPr>
            <a:spLocks noGrp="1"/>
          </p:cNvSpPr>
          <p:nvPr>
            <p:ph type="title"/>
          </p:nvPr>
        </p:nvSpPr>
        <p:spPr/>
        <p:txBody>
          <a:bodyPr/>
          <a:lstStyle/>
          <a:p>
            <a:r>
              <a:rPr lang="it-IT" dirty="0"/>
              <a:t>3. Venerdì santo: il cammino verso la croce</a:t>
            </a:r>
          </a:p>
        </p:txBody>
      </p:sp>
      <p:sp>
        <p:nvSpPr>
          <p:cNvPr id="10" name="Segnaposto contenuto 9">
            <a:extLst>
              <a:ext uri="{FF2B5EF4-FFF2-40B4-BE49-F238E27FC236}">
                <a16:creationId xmlns:a16="http://schemas.microsoft.com/office/drawing/2014/main" id="{DA96A601-CC54-5C4E-A0A6-FF7B651DB9B7}"/>
              </a:ext>
            </a:extLst>
          </p:cNvPr>
          <p:cNvSpPr>
            <a:spLocks noGrp="1"/>
          </p:cNvSpPr>
          <p:nvPr>
            <p:ph idx="1"/>
          </p:nvPr>
        </p:nvSpPr>
        <p:spPr>
          <a:xfrm>
            <a:off x="0" y="1987180"/>
            <a:ext cx="12191999" cy="4870820"/>
          </a:xfrm>
        </p:spPr>
        <p:txBody>
          <a:bodyPr numCol="1">
            <a:normAutofit/>
          </a:bodyPr>
          <a:lstStyle/>
          <a:p>
            <a:pPr marL="0" indent="0" algn="just">
              <a:buNone/>
            </a:pPr>
            <a:endParaRPr lang="it-IT" sz="2200" dirty="0">
              <a:solidFill>
                <a:schemeClr val="bg1"/>
              </a:solidFill>
            </a:endParaRPr>
          </a:p>
          <a:p>
            <a:pPr marL="0" indent="0" algn="just">
              <a:buNone/>
            </a:pPr>
            <a:endParaRPr lang="it-IT" sz="2200" dirty="0">
              <a:solidFill>
                <a:schemeClr val="bg1"/>
              </a:solidFill>
            </a:endParaRPr>
          </a:p>
        </p:txBody>
      </p:sp>
      <p:sp>
        <p:nvSpPr>
          <p:cNvPr id="4" name="Segnaposto numero diapositiva 3">
            <a:extLst>
              <a:ext uri="{FF2B5EF4-FFF2-40B4-BE49-F238E27FC236}">
                <a16:creationId xmlns:a16="http://schemas.microsoft.com/office/drawing/2014/main" id="{2D1AAA6B-C3E9-6744-945F-FDD7965DBC80}"/>
              </a:ext>
            </a:extLst>
          </p:cNvPr>
          <p:cNvSpPr>
            <a:spLocks noGrp="1"/>
          </p:cNvSpPr>
          <p:nvPr>
            <p:ph type="sldNum" sz="quarter" idx="12"/>
          </p:nvPr>
        </p:nvSpPr>
        <p:spPr>
          <a:xfrm>
            <a:off x="11454938" y="-161173"/>
            <a:ext cx="1154151" cy="1090789"/>
          </a:xfrm>
        </p:spPr>
        <p:txBody>
          <a:bodyPr/>
          <a:lstStyle/>
          <a:p>
            <a:fld id="{6D22F896-40B5-4ADD-8801-0D06FADFA095}" type="slidenum">
              <a:rPr lang="en-US" smtClean="0"/>
              <a:t>42</a:t>
            </a:fld>
            <a:endParaRPr lang="en-US" dirty="0"/>
          </a:p>
        </p:txBody>
      </p:sp>
      <p:pic>
        <p:nvPicPr>
          <p:cNvPr id="6" name="Immagine 5">
            <a:extLst>
              <a:ext uri="{FF2B5EF4-FFF2-40B4-BE49-F238E27FC236}">
                <a16:creationId xmlns:a16="http://schemas.microsoft.com/office/drawing/2014/main" id="{547AD3DC-C23A-2B42-8C10-9620174442DB}"/>
              </a:ext>
            </a:extLst>
          </p:cNvPr>
          <p:cNvPicPr>
            <a:picLocks noChangeAspect="1"/>
          </p:cNvPicPr>
          <p:nvPr/>
        </p:nvPicPr>
        <p:blipFill>
          <a:blip r:embed="rId2"/>
          <a:stretch>
            <a:fillRect/>
          </a:stretch>
        </p:blipFill>
        <p:spPr>
          <a:xfrm>
            <a:off x="10501399" y="600214"/>
            <a:ext cx="953539" cy="1386966"/>
          </a:xfrm>
          <a:prstGeom prst="rect">
            <a:avLst/>
          </a:prstGeom>
        </p:spPr>
      </p:pic>
      <p:sp>
        <p:nvSpPr>
          <p:cNvPr id="2" name="CasellaDiTesto 1">
            <a:extLst>
              <a:ext uri="{FF2B5EF4-FFF2-40B4-BE49-F238E27FC236}">
                <a16:creationId xmlns:a16="http://schemas.microsoft.com/office/drawing/2014/main" id="{34FDD91B-376F-BE4C-BB83-CE4E44429F81}"/>
              </a:ext>
            </a:extLst>
          </p:cNvPr>
          <p:cNvSpPr txBox="1"/>
          <p:nvPr/>
        </p:nvSpPr>
        <p:spPr>
          <a:xfrm>
            <a:off x="0" y="1987180"/>
            <a:ext cx="12191999" cy="4801314"/>
          </a:xfrm>
          <a:prstGeom prst="rect">
            <a:avLst/>
          </a:prstGeom>
          <a:noFill/>
        </p:spPr>
        <p:txBody>
          <a:bodyPr wrap="square" rtlCol="0">
            <a:spAutoFit/>
          </a:bodyPr>
          <a:lstStyle/>
          <a:p>
            <a:r>
              <a:rPr lang="it-IT" b="1" dirty="0">
                <a:solidFill>
                  <a:schemeClr val="bg1"/>
                </a:solidFill>
              </a:rPr>
              <a:t>Giardino degli ulivi e la consegna</a:t>
            </a:r>
            <a:endParaRPr lang="it-IT" dirty="0">
              <a:solidFill>
                <a:schemeClr val="bg1"/>
              </a:solidFill>
            </a:endParaRPr>
          </a:p>
          <a:p>
            <a:r>
              <a:rPr lang="it-IT" i="1" dirty="0" err="1">
                <a:solidFill>
                  <a:schemeClr val="bg1"/>
                </a:solidFill>
              </a:rPr>
              <a:t>Solitudine</a:t>
            </a:r>
            <a:r>
              <a:rPr lang="it-IT" dirty="0" err="1">
                <a:solidFill>
                  <a:schemeClr val="bg1"/>
                </a:solidFill>
              </a:rPr>
              <a:t>:</a:t>
            </a:r>
            <a:r>
              <a:rPr lang="it-IT" i="1" dirty="0" err="1">
                <a:solidFill>
                  <a:schemeClr val="bg1"/>
                </a:solidFill>
              </a:rPr>
              <a:t>Gesù</a:t>
            </a:r>
            <a:r>
              <a:rPr lang="it-IT" i="1" dirty="0">
                <a:solidFill>
                  <a:schemeClr val="bg1"/>
                </a:solidFill>
              </a:rPr>
              <a:t> è solo</a:t>
            </a:r>
            <a:r>
              <a:rPr lang="it-IT" dirty="0">
                <a:solidFill>
                  <a:schemeClr val="bg1"/>
                </a:solidFill>
              </a:rPr>
              <a:t> di fronte a Dio che si sta per allontanare; solo di fronte ai discepoli.</a:t>
            </a:r>
          </a:p>
          <a:p>
            <a:r>
              <a:rPr lang="it-IT" i="1" dirty="0">
                <a:solidFill>
                  <a:schemeClr val="bg1"/>
                </a:solidFill>
              </a:rPr>
              <a:t> </a:t>
            </a:r>
          </a:p>
          <a:p>
            <a:r>
              <a:rPr lang="it-IT" i="1" dirty="0">
                <a:solidFill>
                  <a:schemeClr val="bg1"/>
                </a:solidFill>
              </a:rPr>
              <a:t>Ingresso nel peccato: </a:t>
            </a:r>
            <a:r>
              <a:rPr lang="it-IT" dirty="0">
                <a:solidFill>
                  <a:schemeClr val="bg1"/>
                </a:solidFill>
              </a:rPr>
              <a:t>L’ora e bere il calice rappresentano </a:t>
            </a:r>
            <a:r>
              <a:rPr lang="it-IT" i="1" dirty="0">
                <a:solidFill>
                  <a:schemeClr val="bg1"/>
                </a:solidFill>
              </a:rPr>
              <a:t>l’ingresso nel peccato</a:t>
            </a:r>
            <a:r>
              <a:rPr lang="it-IT" dirty="0">
                <a:solidFill>
                  <a:schemeClr val="bg1"/>
                </a:solidFill>
              </a:rPr>
              <a:t>. </a:t>
            </a:r>
          </a:p>
          <a:p>
            <a:r>
              <a:rPr lang="it-IT" dirty="0">
                <a:solidFill>
                  <a:schemeClr val="bg1"/>
                </a:solidFill>
              </a:rPr>
              <a:t>A ciò in passato si erano opposti due </a:t>
            </a:r>
            <a:r>
              <a:rPr lang="it-IT" dirty="0" err="1">
                <a:solidFill>
                  <a:schemeClr val="bg1"/>
                </a:solidFill>
              </a:rPr>
              <a:t>teologumeni</a:t>
            </a:r>
            <a:r>
              <a:rPr lang="it-IT" dirty="0">
                <a:solidFill>
                  <a:schemeClr val="bg1"/>
                </a:solidFill>
              </a:rPr>
              <a:t>: </a:t>
            </a:r>
          </a:p>
          <a:p>
            <a:pPr marL="285750" indent="-285750">
              <a:buFontTx/>
              <a:buChar char="-"/>
            </a:pPr>
            <a:r>
              <a:rPr lang="it-IT" dirty="0">
                <a:solidFill>
                  <a:schemeClr val="bg1"/>
                </a:solidFill>
              </a:rPr>
              <a:t>quello della visione (beata?) del Padre nell’anima di Cristo anche durante la sofferenza </a:t>
            </a:r>
          </a:p>
          <a:p>
            <a:pPr marL="285750" indent="-285750">
              <a:buFontTx/>
              <a:buChar char="-"/>
            </a:pPr>
            <a:r>
              <a:rPr lang="it-IT" dirty="0">
                <a:solidFill>
                  <a:schemeClr val="bg1"/>
                </a:solidFill>
              </a:rPr>
              <a:t>quello della dottrina della predestinazione che escludeva la sofferenza espiatrice, ma la stessa teologia del tempo ne aveva dimostrato l’infondatezza. </a:t>
            </a:r>
          </a:p>
          <a:p>
            <a:r>
              <a:rPr lang="it-IT" dirty="0">
                <a:solidFill>
                  <a:schemeClr val="bg1"/>
                </a:solidFill>
              </a:rPr>
              <a:t>Questo è possibile </a:t>
            </a:r>
            <a:r>
              <a:rPr lang="it-IT" dirty="0" err="1">
                <a:solidFill>
                  <a:schemeClr val="bg1"/>
                </a:solidFill>
              </a:rPr>
              <a:t>perchè</a:t>
            </a:r>
            <a:r>
              <a:rPr lang="it-IT" dirty="0">
                <a:solidFill>
                  <a:schemeClr val="bg1"/>
                </a:solidFill>
              </a:rPr>
              <a:t> tutta la coscienza umana del Cristo è determinata dal Logos e dal suo eterno amore per il Padre; dalla disponibilità assoluta (espressione della </a:t>
            </a:r>
            <a:r>
              <a:rPr lang="it-IT" dirty="0" err="1">
                <a:solidFill>
                  <a:schemeClr val="bg1"/>
                </a:solidFill>
              </a:rPr>
              <a:t>kenosi</a:t>
            </a:r>
            <a:r>
              <a:rPr lang="it-IT" dirty="0">
                <a:solidFill>
                  <a:schemeClr val="bg1"/>
                </a:solidFill>
              </a:rPr>
              <a:t> – obbedienza) implicita in questa determinazione, della natura umana ad essere lo spazio del </a:t>
            </a:r>
            <a:r>
              <a:rPr lang="it-IT" i="1" dirty="0">
                <a:solidFill>
                  <a:schemeClr val="bg1"/>
                </a:solidFill>
              </a:rPr>
              <a:t>con</a:t>
            </a:r>
            <a:r>
              <a:rPr lang="it-IT" dirty="0">
                <a:solidFill>
                  <a:schemeClr val="bg1"/>
                </a:solidFill>
              </a:rPr>
              <a:t> – patire; dalla comunicazione e solidarietà reale della natura umana con la concreta umanità universale ed il suo destino escatologico.</a:t>
            </a:r>
          </a:p>
          <a:p>
            <a:endParaRPr lang="it-IT" i="1" dirty="0">
              <a:solidFill>
                <a:schemeClr val="bg1"/>
              </a:solidFill>
            </a:endParaRPr>
          </a:p>
          <a:p>
            <a:r>
              <a:rPr lang="it-IT" i="1" dirty="0">
                <a:solidFill>
                  <a:schemeClr val="bg1"/>
                </a:solidFill>
              </a:rPr>
              <a:t>La lotta orante </a:t>
            </a:r>
            <a:r>
              <a:rPr lang="it-IT" dirty="0">
                <a:solidFill>
                  <a:schemeClr val="bg1"/>
                </a:solidFill>
              </a:rPr>
              <a:t> nel giardino degli ulivi ha come unico oggetto </a:t>
            </a:r>
            <a:r>
              <a:rPr lang="it-IT" i="1" dirty="0">
                <a:solidFill>
                  <a:schemeClr val="bg1"/>
                </a:solidFill>
              </a:rPr>
              <a:t>il sì alla volontà del Padre</a:t>
            </a:r>
            <a:r>
              <a:rPr lang="it-IT" dirty="0">
                <a:solidFill>
                  <a:schemeClr val="bg1"/>
                </a:solidFill>
              </a:rPr>
              <a:t>. Gesù non pensa ad un’esaltazione o glorificazione: non ha davanti nessun’altra prospettiva se non fare la volontà del Padre per se stessa. Per questo è una situazione senza paragoni ed analogie: l’obbedienza di Gesù è la forma e la dinamica della sua esistenza.</a:t>
            </a:r>
          </a:p>
        </p:txBody>
      </p:sp>
    </p:spTree>
    <p:extLst>
      <p:ext uri="{BB962C8B-B14F-4D97-AF65-F5344CB8AC3E}">
        <p14:creationId xmlns:p14="http://schemas.microsoft.com/office/powerpoint/2010/main" val="2141974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9A2CD62A-32EB-F24A-B665-DD23AFEEA639}"/>
              </a:ext>
            </a:extLst>
          </p:cNvPr>
          <p:cNvSpPr>
            <a:spLocks noGrp="1"/>
          </p:cNvSpPr>
          <p:nvPr>
            <p:ph type="title"/>
          </p:nvPr>
        </p:nvSpPr>
        <p:spPr/>
        <p:txBody>
          <a:bodyPr/>
          <a:lstStyle/>
          <a:p>
            <a:r>
              <a:rPr lang="it-IT" dirty="0"/>
              <a:t>3. Venerdì santo: il cammino verso la croce</a:t>
            </a:r>
          </a:p>
        </p:txBody>
      </p:sp>
      <p:sp>
        <p:nvSpPr>
          <p:cNvPr id="10" name="Segnaposto contenuto 9">
            <a:extLst>
              <a:ext uri="{FF2B5EF4-FFF2-40B4-BE49-F238E27FC236}">
                <a16:creationId xmlns:a16="http://schemas.microsoft.com/office/drawing/2014/main" id="{DA96A601-CC54-5C4E-A0A6-FF7B651DB9B7}"/>
              </a:ext>
            </a:extLst>
          </p:cNvPr>
          <p:cNvSpPr>
            <a:spLocks noGrp="1"/>
          </p:cNvSpPr>
          <p:nvPr>
            <p:ph idx="1"/>
          </p:nvPr>
        </p:nvSpPr>
        <p:spPr>
          <a:xfrm>
            <a:off x="0" y="1987180"/>
            <a:ext cx="12191999" cy="4870820"/>
          </a:xfrm>
        </p:spPr>
        <p:txBody>
          <a:bodyPr numCol="1">
            <a:normAutofit/>
          </a:bodyPr>
          <a:lstStyle/>
          <a:p>
            <a:pPr marL="0" indent="0" algn="just">
              <a:buNone/>
            </a:pPr>
            <a:endParaRPr lang="it-IT" sz="2200" dirty="0">
              <a:solidFill>
                <a:schemeClr val="bg1"/>
              </a:solidFill>
            </a:endParaRPr>
          </a:p>
          <a:p>
            <a:pPr marL="0" indent="0" algn="just">
              <a:buNone/>
            </a:pPr>
            <a:endParaRPr lang="it-IT" sz="2200" dirty="0">
              <a:solidFill>
                <a:schemeClr val="bg1"/>
              </a:solidFill>
            </a:endParaRPr>
          </a:p>
        </p:txBody>
      </p:sp>
      <p:sp>
        <p:nvSpPr>
          <p:cNvPr id="4" name="Segnaposto numero diapositiva 3">
            <a:extLst>
              <a:ext uri="{FF2B5EF4-FFF2-40B4-BE49-F238E27FC236}">
                <a16:creationId xmlns:a16="http://schemas.microsoft.com/office/drawing/2014/main" id="{2D1AAA6B-C3E9-6744-945F-FDD7965DBC80}"/>
              </a:ext>
            </a:extLst>
          </p:cNvPr>
          <p:cNvSpPr>
            <a:spLocks noGrp="1"/>
          </p:cNvSpPr>
          <p:nvPr>
            <p:ph type="sldNum" sz="quarter" idx="12"/>
          </p:nvPr>
        </p:nvSpPr>
        <p:spPr>
          <a:xfrm>
            <a:off x="11454938" y="-161173"/>
            <a:ext cx="1154151" cy="1090789"/>
          </a:xfrm>
        </p:spPr>
        <p:txBody>
          <a:bodyPr/>
          <a:lstStyle/>
          <a:p>
            <a:fld id="{6D22F896-40B5-4ADD-8801-0D06FADFA095}" type="slidenum">
              <a:rPr lang="en-US" smtClean="0"/>
              <a:t>43</a:t>
            </a:fld>
            <a:endParaRPr lang="en-US" dirty="0"/>
          </a:p>
        </p:txBody>
      </p:sp>
      <p:pic>
        <p:nvPicPr>
          <p:cNvPr id="6" name="Immagine 5">
            <a:extLst>
              <a:ext uri="{FF2B5EF4-FFF2-40B4-BE49-F238E27FC236}">
                <a16:creationId xmlns:a16="http://schemas.microsoft.com/office/drawing/2014/main" id="{547AD3DC-C23A-2B42-8C10-9620174442DB}"/>
              </a:ext>
            </a:extLst>
          </p:cNvPr>
          <p:cNvPicPr>
            <a:picLocks noChangeAspect="1"/>
          </p:cNvPicPr>
          <p:nvPr/>
        </p:nvPicPr>
        <p:blipFill>
          <a:blip r:embed="rId2"/>
          <a:stretch>
            <a:fillRect/>
          </a:stretch>
        </p:blipFill>
        <p:spPr>
          <a:xfrm>
            <a:off x="10501399" y="600214"/>
            <a:ext cx="953539" cy="1386966"/>
          </a:xfrm>
          <a:prstGeom prst="rect">
            <a:avLst/>
          </a:prstGeom>
        </p:spPr>
      </p:pic>
      <p:sp>
        <p:nvSpPr>
          <p:cNvPr id="2" name="CasellaDiTesto 1">
            <a:extLst>
              <a:ext uri="{FF2B5EF4-FFF2-40B4-BE49-F238E27FC236}">
                <a16:creationId xmlns:a16="http://schemas.microsoft.com/office/drawing/2014/main" id="{34FDD91B-376F-BE4C-BB83-CE4E44429F81}"/>
              </a:ext>
            </a:extLst>
          </p:cNvPr>
          <p:cNvSpPr txBox="1"/>
          <p:nvPr/>
        </p:nvSpPr>
        <p:spPr>
          <a:xfrm>
            <a:off x="114300" y="2021933"/>
            <a:ext cx="11930063" cy="4247317"/>
          </a:xfrm>
          <a:prstGeom prst="rect">
            <a:avLst/>
          </a:prstGeom>
          <a:noFill/>
        </p:spPr>
        <p:txBody>
          <a:bodyPr wrap="square" rtlCol="0">
            <a:spAutoFit/>
          </a:bodyPr>
          <a:lstStyle/>
          <a:p>
            <a:pPr algn="just"/>
            <a:r>
              <a:rPr lang="it-IT" i="1" dirty="0">
                <a:solidFill>
                  <a:schemeClr val="bg1"/>
                </a:solidFill>
              </a:rPr>
              <a:t>La Consegna </a:t>
            </a:r>
            <a:r>
              <a:rPr lang="it-IT" dirty="0">
                <a:solidFill>
                  <a:schemeClr val="bg1"/>
                </a:solidFill>
              </a:rPr>
              <a:t>di Gesù alla passione rimane un mistero: Dio resta colui che agisce con irrevocabilità ed inesorabilità di un atto di giudizio, anche se non si parla più della sua “ira”, ma del “proposito prestabilito” ed infine del suo amore che non ha risparmiato il suo unico figlio.</a:t>
            </a:r>
          </a:p>
          <a:p>
            <a:pPr algn="just"/>
            <a:r>
              <a:rPr lang="it-IT" dirty="0">
                <a:solidFill>
                  <a:schemeClr val="bg1"/>
                </a:solidFill>
              </a:rPr>
              <a:t>Accanto al Padre che consegna – per i peccatori – ed al Figlio che si autoconsegna, appare un terzo che consegna: il traditore, Giuda. Paradossale gioco combinato. L’amore di Dio che consegna e il tradimento umano.</a:t>
            </a:r>
          </a:p>
          <a:p>
            <a:pPr algn="just"/>
            <a:endParaRPr lang="it-IT" i="1" dirty="0">
              <a:solidFill>
                <a:schemeClr val="bg1"/>
              </a:solidFill>
            </a:endParaRPr>
          </a:p>
          <a:p>
            <a:pPr algn="just"/>
            <a:r>
              <a:rPr lang="it-IT" i="1" dirty="0">
                <a:solidFill>
                  <a:schemeClr val="bg1"/>
                </a:solidFill>
              </a:rPr>
              <a:t>Processo, condanna e crocifissione</a:t>
            </a:r>
            <a:endParaRPr lang="it-IT" dirty="0">
              <a:solidFill>
                <a:schemeClr val="bg1"/>
              </a:solidFill>
            </a:endParaRPr>
          </a:p>
          <a:p>
            <a:pPr algn="just"/>
            <a:r>
              <a:rPr lang="it-IT" dirty="0">
                <a:solidFill>
                  <a:schemeClr val="bg1"/>
                </a:solidFill>
              </a:rPr>
              <a:t>Cristiani, giudei e pagani come coloro che condannano: solo secondariamente si può parlare di una gradazione di responsabilità </a:t>
            </a:r>
            <a:r>
              <a:rPr lang="it-IT" dirty="0" err="1">
                <a:solidFill>
                  <a:schemeClr val="bg1"/>
                </a:solidFill>
              </a:rPr>
              <a:t>perchè</a:t>
            </a:r>
            <a:r>
              <a:rPr lang="it-IT" dirty="0">
                <a:solidFill>
                  <a:schemeClr val="bg1"/>
                </a:solidFill>
              </a:rPr>
              <a:t>‚ </a:t>
            </a:r>
            <a:r>
              <a:rPr lang="it-IT" i="1" dirty="0">
                <a:solidFill>
                  <a:schemeClr val="bg1"/>
                </a:solidFill>
              </a:rPr>
              <a:t>“Dio ha racchiuso tutti nella disobbedienza per usare a tutti misericordia”</a:t>
            </a:r>
            <a:r>
              <a:rPr lang="it-IT" dirty="0">
                <a:solidFill>
                  <a:schemeClr val="bg1"/>
                </a:solidFill>
              </a:rPr>
              <a:t> (</a:t>
            </a:r>
            <a:r>
              <a:rPr lang="it-IT" dirty="0" err="1">
                <a:solidFill>
                  <a:schemeClr val="bg1"/>
                </a:solidFill>
              </a:rPr>
              <a:t>Rm</a:t>
            </a:r>
            <a:r>
              <a:rPr lang="it-IT" dirty="0">
                <a:solidFill>
                  <a:schemeClr val="bg1"/>
                </a:solidFill>
              </a:rPr>
              <a:t> 11,32) – nonostante che </a:t>
            </a:r>
            <a:r>
              <a:rPr lang="it-IT" dirty="0" err="1">
                <a:solidFill>
                  <a:schemeClr val="bg1"/>
                </a:solidFill>
              </a:rPr>
              <a:t>nè</a:t>
            </a:r>
            <a:r>
              <a:rPr lang="it-IT" dirty="0">
                <a:solidFill>
                  <a:schemeClr val="bg1"/>
                </a:solidFill>
              </a:rPr>
              <a:t> Giuda, “uno dei dodici”, né i giudei, </a:t>
            </a:r>
            <a:r>
              <a:rPr lang="it-IT" dirty="0" err="1">
                <a:solidFill>
                  <a:schemeClr val="bg1"/>
                </a:solidFill>
              </a:rPr>
              <a:t>nè</a:t>
            </a:r>
            <a:r>
              <a:rPr lang="it-IT" dirty="0">
                <a:solidFill>
                  <a:schemeClr val="bg1"/>
                </a:solidFill>
              </a:rPr>
              <a:t> Pilato, </a:t>
            </a:r>
            <a:r>
              <a:rPr lang="it-IT" dirty="0" err="1">
                <a:solidFill>
                  <a:schemeClr val="bg1"/>
                </a:solidFill>
              </a:rPr>
              <a:t>nè</a:t>
            </a:r>
            <a:r>
              <a:rPr lang="it-IT" dirty="0">
                <a:solidFill>
                  <a:schemeClr val="bg1"/>
                </a:solidFill>
              </a:rPr>
              <a:t> Erode vogliano essere responsabili e proprio così vengono tutti convinti di colpa.</a:t>
            </a:r>
          </a:p>
          <a:p>
            <a:pPr algn="just"/>
            <a:endParaRPr lang="it-IT" i="1" dirty="0">
              <a:solidFill>
                <a:schemeClr val="bg1"/>
              </a:solidFill>
            </a:endParaRPr>
          </a:p>
          <a:p>
            <a:pPr algn="just"/>
            <a:r>
              <a:rPr lang="it-IT" i="1" dirty="0">
                <a:solidFill>
                  <a:schemeClr val="bg1"/>
                </a:solidFill>
              </a:rPr>
              <a:t>L’atteggiamento di Gesù</a:t>
            </a:r>
            <a:endParaRPr lang="it-IT" dirty="0">
              <a:solidFill>
                <a:schemeClr val="bg1"/>
              </a:solidFill>
            </a:endParaRPr>
          </a:p>
          <a:p>
            <a:pPr algn="just"/>
            <a:r>
              <a:rPr lang="it-IT" dirty="0">
                <a:solidFill>
                  <a:schemeClr val="bg1"/>
                </a:solidFill>
              </a:rPr>
              <a:t>Alla fine della lotta orante la piena disponibilità è di nuovo conquistata: adesso Gesù è libero di lasciarsi legare, esteriormente ed interiormente.</a:t>
            </a:r>
          </a:p>
        </p:txBody>
      </p:sp>
    </p:spTree>
    <p:extLst>
      <p:ext uri="{BB962C8B-B14F-4D97-AF65-F5344CB8AC3E}">
        <p14:creationId xmlns:p14="http://schemas.microsoft.com/office/powerpoint/2010/main" val="16391130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9A2CD62A-32EB-F24A-B665-DD23AFEEA639}"/>
              </a:ext>
            </a:extLst>
          </p:cNvPr>
          <p:cNvSpPr>
            <a:spLocks noGrp="1"/>
          </p:cNvSpPr>
          <p:nvPr>
            <p:ph type="title"/>
          </p:nvPr>
        </p:nvSpPr>
        <p:spPr/>
        <p:txBody>
          <a:bodyPr/>
          <a:lstStyle/>
          <a:p>
            <a:r>
              <a:rPr lang="it-IT" dirty="0"/>
              <a:t>3. Venerdì santo: il cammino verso la croce</a:t>
            </a:r>
          </a:p>
        </p:txBody>
      </p:sp>
      <p:sp>
        <p:nvSpPr>
          <p:cNvPr id="10" name="Segnaposto contenuto 9">
            <a:extLst>
              <a:ext uri="{FF2B5EF4-FFF2-40B4-BE49-F238E27FC236}">
                <a16:creationId xmlns:a16="http://schemas.microsoft.com/office/drawing/2014/main" id="{DA96A601-CC54-5C4E-A0A6-FF7B651DB9B7}"/>
              </a:ext>
            </a:extLst>
          </p:cNvPr>
          <p:cNvSpPr>
            <a:spLocks noGrp="1"/>
          </p:cNvSpPr>
          <p:nvPr>
            <p:ph idx="1"/>
          </p:nvPr>
        </p:nvSpPr>
        <p:spPr>
          <a:xfrm>
            <a:off x="0" y="1987180"/>
            <a:ext cx="12191999" cy="4870820"/>
          </a:xfrm>
        </p:spPr>
        <p:txBody>
          <a:bodyPr numCol="1">
            <a:normAutofit/>
          </a:bodyPr>
          <a:lstStyle/>
          <a:p>
            <a:pPr marL="0" indent="0" algn="just">
              <a:buNone/>
            </a:pPr>
            <a:endParaRPr lang="it-IT" sz="2200" dirty="0">
              <a:solidFill>
                <a:schemeClr val="bg1"/>
              </a:solidFill>
            </a:endParaRPr>
          </a:p>
          <a:p>
            <a:pPr marL="0" indent="0" algn="just">
              <a:buNone/>
            </a:pPr>
            <a:endParaRPr lang="it-IT" sz="2200" dirty="0">
              <a:solidFill>
                <a:schemeClr val="bg1"/>
              </a:solidFill>
            </a:endParaRPr>
          </a:p>
        </p:txBody>
      </p:sp>
      <p:sp>
        <p:nvSpPr>
          <p:cNvPr id="4" name="Segnaposto numero diapositiva 3">
            <a:extLst>
              <a:ext uri="{FF2B5EF4-FFF2-40B4-BE49-F238E27FC236}">
                <a16:creationId xmlns:a16="http://schemas.microsoft.com/office/drawing/2014/main" id="{2D1AAA6B-C3E9-6744-945F-FDD7965DBC80}"/>
              </a:ext>
            </a:extLst>
          </p:cNvPr>
          <p:cNvSpPr>
            <a:spLocks noGrp="1"/>
          </p:cNvSpPr>
          <p:nvPr>
            <p:ph type="sldNum" sz="quarter" idx="12"/>
          </p:nvPr>
        </p:nvSpPr>
        <p:spPr>
          <a:xfrm>
            <a:off x="11454938" y="-161173"/>
            <a:ext cx="1154151" cy="1090789"/>
          </a:xfrm>
        </p:spPr>
        <p:txBody>
          <a:bodyPr/>
          <a:lstStyle/>
          <a:p>
            <a:fld id="{6D22F896-40B5-4ADD-8801-0D06FADFA095}" type="slidenum">
              <a:rPr lang="en-US" smtClean="0"/>
              <a:t>44</a:t>
            </a:fld>
            <a:endParaRPr lang="en-US" dirty="0"/>
          </a:p>
        </p:txBody>
      </p:sp>
      <p:pic>
        <p:nvPicPr>
          <p:cNvPr id="6" name="Immagine 5">
            <a:extLst>
              <a:ext uri="{FF2B5EF4-FFF2-40B4-BE49-F238E27FC236}">
                <a16:creationId xmlns:a16="http://schemas.microsoft.com/office/drawing/2014/main" id="{547AD3DC-C23A-2B42-8C10-9620174442DB}"/>
              </a:ext>
            </a:extLst>
          </p:cNvPr>
          <p:cNvPicPr>
            <a:picLocks noChangeAspect="1"/>
          </p:cNvPicPr>
          <p:nvPr/>
        </p:nvPicPr>
        <p:blipFill>
          <a:blip r:embed="rId2"/>
          <a:stretch>
            <a:fillRect/>
          </a:stretch>
        </p:blipFill>
        <p:spPr>
          <a:xfrm>
            <a:off x="10501399" y="600214"/>
            <a:ext cx="953539" cy="1386966"/>
          </a:xfrm>
          <a:prstGeom prst="rect">
            <a:avLst/>
          </a:prstGeom>
        </p:spPr>
      </p:pic>
      <p:sp>
        <p:nvSpPr>
          <p:cNvPr id="2" name="CasellaDiTesto 1">
            <a:extLst>
              <a:ext uri="{FF2B5EF4-FFF2-40B4-BE49-F238E27FC236}">
                <a16:creationId xmlns:a16="http://schemas.microsoft.com/office/drawing/2014/main" id="{34FDD91B-376F-BE4C-BB83-CE4E44429F81}"/>
              </a:ext>
            </a:extLst>
          </p:cNvPr>
          <p:cNvSpPr txBox="1"/>
          <p:nvPr/>
        </p:nvSpPr>
        <p:spPr>
          <a:xfrm>
            <a:off x="114301" y="2007644"/>
            <a:ext cx="11944349" cy="4247317"/>
          </a:xfrm>
          <a:prstGeom prst="rect">
            <a:avLst/>
          </a:prstGeom>
          <a:noFill/>
        </p:spPr>
        <p:txBody>
          <a:bodyPr wrap="square" rtlCol="0">
            <a:spAutoFit/>
          </a:bodyPr>
          <a:lstStyle/>
          <a:p>
            <a:pPr algn="just"/>
            <a:r>
              <a:rPr lang="it-IT" b="1" dirty="0">
                <a:solidFill>
                  <a:schemeClr val="bg1"/>
                </a:solidFill>
              </a:rPr>
              <a:t>Crocifissione</a:t>
            </a:r>
            <a:endParaRPr lang="it-IT" dirty="0">
              <a:solidFill>
                <a:schemeClr val="bg1"/>
              </a:solidFill>
            </a:endParaRPr>
          </a:p>
          <a:p>
            <a:pPr algn="just"/>
            <a:r>
              <a:rPr lang="it-IT" i="1" dirty="0">
                <a:solidFill>
                  <a:schemeClr val="bg1"/>
                </a:solidFill>
              </a:rPr>
              <a:t>La croce come giudizio</a:t>
            </a:r>
            <a:r>
              <a:rPr lang="it-IT" dirty="0">
                <a:solidFill>
                  <a:schemeClr val="bg1"/>
                </a:solidFill>
              </a:rPr>
              <a:t>, </a:t>
            </a:r>
            <a:r>
              <a:rPr lang="it-IT" i="1" dirty="0" err="1">
                <a:solidFill>
                  <a:schemeClr val="bg1"/>
                </a:solidFill>
              </a:rPr>
              <a:t>krisis</a:t>
            </a:r>
            <a:r>
              <a:rPr lang="it-IT" dirty="0">
                <a:solidFill>
                  <a:schemeClr val="bg1"/>
                </a:solidFill>
              </a:rPr>
              <a:t>, non </a:t>
            </a:r>
            <a:r>
              <a:rPr lang="it-IT" i="1" dirty="0">
                <a:solidFill>
                  <a:schemeClr val="bg1"/>
                </a:solidFill>
              </a:rPr>
              <a:t>del</a:t>
            </a:r>
            <a:r>
              <a:rPr lang="it-IT" dirty="0">
                <a:solidFill>
                  <a:schemeClr val="bg1"/>
                </a:solidFill>
              </a:rPr>
              <a:t> mondo ma </a:t>
            </a:r>
            <a:r>
              <a:rPr lang="it-IT" i="1" dirty="0">
                <a:solidFill>
                  <a:schemeClr val="bg1"/>
                </a:solidFill>
              </a:rPr>
              <a:t>sul</a:t>
            </a:r>
            <a:r>
              <a:rPr lang="it-IT" dirty="0">
                <a:solidFill>
                  <a:schemeClr val="bg1"/>
                </a:solidFill>
              </a:rPr>
              <a:t> mondo che pone fine ed annulla, il peccato del mondo, il </a:t>
            </a:r>
            <a:r>
              <a:rPr lang="it-IT" i="1" dirty="0">
                <a:solidFill>
                  <a:schemeClr val="bg1"/>
                </a:solidFill>
              </a:rPr>
              <a:t>“vecchio eone”</a:t>
            </a:r>
            <a:r>
              <a:rPr lang="it-IT" dirty="0">
                <a:solidFill>
                  <a:schemeClr val="bg1"/>
                </a:solidFill>
              </a:rPr>
              <a:t> in maniera oggettiva e reale.</a:t>
            </a:r>
            <a:endParaRPr lang="it-IT" i="1" dirty="0">
              <a:solidFill>
                <a:schemeClr val="bg1"/>
              </a:solidFill>
            </a:endParaRPr>
          </a:p>
          <a:p>
            <a:pPr algn="just"/>
            <a:endParaRPr lang="it-IT" dirty="0">
              <a:solidFill>
                <a:schemeClr val="bg1"/>
              </a:solidFill>
            </a:endParaRPr>
          </a:p>
          <a:p>
            <a:pPr algn="just"/>
            <a:r>
              <a:rPr lang="it-IT" sz="2400" i="1" dirty="0">
                <a:solidFill>
                  <a:schemeClr val="bg1"/>
                </a:solidFill>
              </a:rPr>
              <a:t>Approccio esperienziale allo iato: </a:t>
            </a:r>
            <a:r>
              <a:rPr lang="it-IT" sz="2400" dirty="0">
                <a:solidFill>
                  <a:schemeClr val="bg1"/>
                </a:solidFill>
              </a:rPr>
              <a:t>la solitudine e l’assoluta unicità di questa sofferenza sembra impedire qualsiasi ingresso nel suo intimo che non si tratti solo di un’assistenza silenziosa “da lontano” (Mc 15,40)?</a:t>
            </a:r>
          </a:p>
          <a:p>
            <a:pPr algn="just"/>
            <a:endParaRPr lang="it-IT" dirty="0">
              <a:solidFill>
                <a:schemeClr val="bg1"/>
              </a:solidFill>
            </a:endParaRPr>
          </a:p>
          <a:p>
            <a:pPr algn="just"/>
            <a:r>
              <a:rPr lang="it-IT" dirty="0">
                <a:solidFill>
                  <a:schemeClr val="bg1"/>
                </a:solidFill>
              </a:rPr>
              <a:t>Nell’Antico Testamento troviamo indicazioni ed immagini che hanno avuto un influsso per la narrazione della passione ma esse diventano tali solo dopo che la croce avrà fatto breccia attraverso </a:t>
            </a:r>
            <a:r>
              <a:rPr lang="it-IT" i="1" dirty="0">
                <a:solidFill>
                  <a:schemeClr val="bg1"/>
                </a:solidFill>
              </a:rPr>
              <a:t>“l’ira di Dio”</a:t>
            </a:r>
            <a:r>
              <a:rPr lang="it-IT" dirty="0">
                <a:solidFill>
                  <a:schemeClr val="bg1"/>
                </a:solidFill>
              </a:rPr>
              <a:t> fino all’abisso più profondo. E’ proprio questo che von </a:t>
            </a:r>
            <a:r>
              <a:rPr lang="it-IT" dirty="0" err="1">
                <a:solidFill>
                  <a:schemeClr val="bg1"/>
                </a:solidFill>
              </a:rPr>
              <a:t>Balthasar</a:t>
            </a:r>
            <a:r>
              <a:rPr lang="it-IT" dirty="0">
                <a:solidFill>
                  <a:schemeClr val="bg1"/>
                </a:solidFill>
              </a:rPr>
              <a:t> vuole che si tenga presente: l’esperienza delle tenebre, della desolazione e della maledizione; lo </a:t>
            </a:r>
            <a:r>
              <a:rPr lang="it-IT" i="1" dirty="0" err="1">
                <a:solidFill>
                  <a:schemeClr val="bg1"/>
                </a:solidFill>
              </a:rPr>
              <a:t>Sheol</a:t>
            </a:r>
            <a:r>
              <a:rPr lang="it-IT" dirty="0">
                <a:solidFill>
                  <a:schemeClr val="bg1"/>
                </a:solidFill>
              </a:rPr>
              <a:t> come “pozzo dell’abisso” (</a:t>
            </a:r>
            <a:r>
              <a:rPr lang="it-IT" dirty="0" err="1">
                <a:solidFill>
                  <a:schemeClr val="bg1"/>
                </a:solidFill>
              </a:rPr>
              <a:t>Sl</a:t>
            </a:r>
            <a:r>
              <a:rPr lang="it-IT" dirty="0">
                <a:solidFill>
                  <a:schemeClr val="bg1"/>
                </a:solidFill>
              </a:rPr>
              <a:t> 55,24;140,11) e “luogo di perdizione” fino a diventare la “</a:t>
            </a:r>
            <a:r>
              <a:rPr lang="it-IT" i="1" dirty="0">
                <a:solidFill>
                  <a:schemeClr val="bg1"/>
                </a:solidFill>
              </a:rPr>
              <a:t>Gehenna</a:t>
            </a:r>
            <a:r>
              <a:rPr lang="it-IT" dirty="0">
                <a:solidFill>
                  <a:schemeClr val="bg1"/>
                </a:solidFill>
              </a:rPr>
              <a:t>”, luogo di pena escatolo­gico; l’esperienza dell’abbandono del popolo da parte di Dio e del singolo che sprofonda solitario (Giobbe) o in rappresentanza del popolo (Geremia, il “Servo di </a:t>
            </a:r>
            <a:r>
              <a:rPr lang="it-IT" dirty="0" err="1">
                <a:solidFill>
                  <a:schemeClr val="bg1"/>
                </a:solidFill>
              </a:rPr>
              <a:t>Jahvè</a:t>
            </a:r>
            <a:r>
              <a:rPr lang="it-IT" dirty="0">
                <a:solidFill>
                  <a:schemeClr val="bg1"/>
                </a:solidFill>
              </a:rPr>
              <a:t>”).</a:t>
            </a:r>
          </a:p>
        </p:txBody>
      </p:sp>
    </p:spTree>
    <p:extLst>
      <p:ext uri="{BB962C8B-B14F-4D97-AF65-F5344CB8AC3E}">
        <p14:creationId xmlns:p14="http://schemas.microsoft.com/office/powerpoint/2010/main" val="3286879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9A2CD62A-32EB-F24A-B665-DD23AFEEA639}"/>
              </a:ext>
            </a:extLst>
          </p:cNvPr>
          <p:cNvSpPr>
            <a:spLocks noGrp="1"/>
          </p:cNvSpPr>
          <p:nvPr>
            <p:ph type="title"/>
          </p:nvPr>
        </p:nvSpPr>
        <p:spPr/>
        <p:txBody>
          <a:bodyPr/>
          <a:lstStyle/>
          <a:p>
            <a:r>
              <a:rPr lang="it-IT" dirty="0"/>
              <a:t>3. Venerdì santo: il cammino verso la croce</a:t>
            </a:r>
          </a:p>
        </p:txBody>
      </p:sp>
      <p:sp>
        <p:nvSpPr>
          <p:cNvPr id="10" name="Segnaposto contenuto 9">
            <a:extLst>
              <a:ext uri="{FF2B5EF4-FFF2-40B4-BE49-F238E27FC236}">
                <a16:creationId xmlns:a16="http://schemas.microsoft.com/office/drawing/2014/main" id="{DA96A601-CC54-5C4E-A0A6-FF7B651DB9B7}"/>
              </a:ext>
            </a:extLst>
          </p:cNvPr>
          <p:cNvSpPr>
            <a:spLocks noGrp="1"/>
          </p:cNvSpPr>
          <p:nvPr>
            <p:ph idx="1"/>
          </p:nvPr>
        </p:nvSpPr>
        <p:spPr>
          <a:xfrm>
            <a:off x="0" y="1987180"/>
            <a:ext cx="12191999" cy="4870820"/>
          </a:xfrm>
        </p:spPr>
        <p:txBody>
          <a:bodyPr numCol="1">
            <a:normAutofit/>
          </a:bodyPr>
          <a:lstStyle/>
          <a:p>
            <a:pPr marL="0" indent="0" algn="just">
              <a:buNone/>
            </a:pPr>
            <a:endParaRPr lang="it-IT" sz="2200" dirty="0">
              <a:solidFill>
                <a:schemeClr val="bg1"/>
              </a:solidFill>
            </a:endParaRPr>
          </a:p>
          <a:p>
            <a:pPr marL="0" indent="0" algn="just">
              <a:buNone/>
            </a:pPr>
            <a:endParaRPr lang="it-IT" sz="2200" dirty="0">
              <a:solidFill>
                <a:schemeClr val="bg1"/>
              </a:solidFill>
            </a:endParaRPr>
          </a:p>
        </p:txBody>
      </p:sp>
      <p:sp>
        <p:nvSpPr>
          <p:cNvPr id="4" name="Segnaposto numero diapositiva 3">
            <a:extLst>
              <a:ext uri="{FF2B5EF4-FFF2-40B4-BE49-F238E27FC236}">
                <a16:creationId xmlns:a16="http://schemas.microsoft.com/office/drawing/2014/main" id="{2D1AAA6B-C3E9-6744-945F-FDD7965DBC80}"/>
              </a:ext>
            </a:extLst>
          </p:cNvPr>
          <p:cNvSpPr>
            <a:spLocks noGrp="1"/>
          </p:cNvSpPr>
          <p:nvPr>
            <p:ph type="sldNum" sz="quarter" idx="12"/>
          </p:nvPr>
        </p:nvSpPr>
        <p:spPr>
          <a:xfrm>
            <a:off x="11454938" y="-161173"/>
            <a:ext cx="1154151" cy="1090789"/>
          </a:xfrm>
        </p:spPr>
        <p:txBody>
          <a:bodyPr/>
          <a:lstStyle/>
          <a:p>
            <a:fld id="{6D22F896-40B5-4ADD-8801-0D06FADFA095}" type="slidenum">
              <a:rPr lang="en-US" smtClean="0"/>
              <a:t>45</a:t>
            </a:fld>
            <a:endParaRPr lang="en-US" dirty="0"/>
          </a:p>
        </p:txBody>
      </p:sp>
      <p:pic>
        <p:nvPicPr>
          <p:cNvPr id="6" name="Immagine 5">
            <a:extLst>
              <a:ext uri="{FF2B5EF4-FFF2-40B4-BE49-F238E27FC236}">
                <a16:creationId xmlns:a16="http://schemas.microsoft.com/office/drawing/2014/main" id="{547AD3DC-C23A-2B42-8C10-9620174442DB}"/>
              </a:ext>
            </a:extLst>
          </p:cNvPr>
          <p:cNvPicPr>
            <a:picLocks noChangeAspect="1"/>
          </p:cNvPicPr>
          <p:nvPr/>
        </p:nvPicPr>
        <p:blipFill>
          <a:blip r:embed="rId2"/>
          <a:stretch>
            <a:fillRect/>
          </a:stretch>
        </p:blipFill>
        <p:spPr>
          <a:xfrm>
            <a:off x="10501399" y="600214"/>
            <a:ext cx="953539" cy="1386966"/>
          </a:xfrm>
          <a:prstGeom prst="rect">
            <a:avLst/>
          </a:prstGeom>
        </p:spPr>
      </p:pic>
      <p:sp>
        <p:nvSpPr>
          <p:cNvPr id="2" name="CasellaDiTesto 1">
            <a:extLst>
              <a:ext uri="{FF2B5EF4-FFF2-40B4-BE49-F238E27FC236}">
                <a16:creationId xmlns:a16="http://schemas.microsoft.com/office/drawing/2014/main" id="{34FDD91B-376F-BE4C-BB83-CE4E44429F81}"/>
              </a:ext>
            </a:extLst>
          </p:cNvPr>
          <p:cNvSpPr txBox="1"/>
          <p:nvPr/>
        </p:nvSpPr>
        <p:spPr>
          <a:xfrm>
            <a:off x="114300" y="2007645"/>
            <a:ext cx="12191999" cy="4616648"/>
          </a:xfrm>
          <a:prstGeom prst="rect">
            <a:avLst/>
          </a:prstGeom>
          <a:noFill/>
        </p:spPr>
        <p:txBody>
          <a:bodyPr wrap="square" rtlCol="0">
            <a:spAutoFit/>
          </a:bodyPr>
          <a:lstStyle/>
          <a:p>
            <a:pPr algn="just"/>
            <a:r>
              <a:rPr lang="it-IT" dirty="0">
                <a:solidFill>
                  <a:schemeClr val="bg1"/>
                </a:solidFill>
              </a:rPr>
              <a:t>Gli approcci cristiani al tema dell’abbandono, sia nell’esperienza di persecuzione che nella mistica dell’abbandono (la notte oscura di Giovanni della Croce) è solo introduttivo. </a:t>
            </a:r>
          </a:p>
          <a:p>
            <a:pPr algn="just"/>
            <a:r>
              <a:rPr lang="it-IT" dirty="0">
                <a:solidFill>
                  <a:schemeClr val="bg1"/>
                </a:solidFill>
              </a:rPr>
              <a:t>Il vero significato della </a:t>
            </a:r>
            <a:r>
              <a:rPr lang="it-IT" i="1" dirty="0" err="1">
                <a:solidFill>
                  <a:schemeClr val="bg1"/>
                </a:solidFill>
              </a:rPr>
              <a:t>kenosi</a:t>
            </a:r>
            <a:r>
              <a:rPr lang="it-IT" i="1" dirty="0">
                <a:solidFill>
                  <a:schemeClr val="bg1"/>
                </a:solidFill>
              </a:rPr>
              <a:t> – abbandono</a:t>
            </a:r>
            <a:r>
              <a:rPr lang="it-IT" dirty="0">
                <a:solidFill>
                  <a:schemeClr val="bg1"/>
                </a:solidFill>
              </a:rPr>
              <a:t>, come momento interno della redenzione, sta nel fatto che esso, pur provenendo dalla </a:t>
            </a:r>
            <a:r>
              <a:rPr lang="it-IT" dirty="0" err="1">
                <a:solidFill>
                  <a:schemeClr val="bg1"/>
                </a:solidFill>
              </a:rPr>
              <a:t>solidarizzazione</a:t>
            </a:r>
            <a:r>
              <a:rPr lang="it-IT" dirty="0">
                <a:solidFill>
                  <a:schemeClr val="bg1"/>
                </a:solidFill>
              </a:rPr>
              <a:t> di Cristo con l’umanità pec­catrice, diviene però </a:t>
            </a:r>
            <a:r>
              <a:rPr lang="it-IT" i="1" dirty="0">
                <a:solidFill>
                  <a:schemeClr val="bg1"/>
                </a:solidFill>
              </a:rPr>
              <a:t>dramma interiore di Dio </a:t>
            </a:r>
            <a:r>
              <a:rPr lang="it-IT" dirty="0">
                <a:solidFill>
                  <a:schemeClr val="bg1"/>
                </a:solidFill>
              </a:rPr>
              <a:t>stesso e, come tale, risolto a beneficio dell’uomo. Solo Dio, infatti </a:t>
            </a:r>
            <a:r>
              <a:rPr lang="it-IT" i="1" dirty="0">
                <a:solidFill>
                  <a:schemeClr val="bg1"/>
                </a:solidFill>
              </a:rPr>
              <a:t>“si può donare fino all’abbandono divino senza cessare di essere Dio”</a:t>
            </a:r>
            <a:r>
              <a:rPr lang="it-IT" dirty="0">
                <a:solidFill>
                  <a:schemeClr val="bg1"/>
                </a:solidFill>
              </a:rPr>
              <a:t>(234) </a:t>
            </a:r>
          </a:p>
          <a:p>
            <a:pPr algn="just"/>
            <a:endParaRPr lang="it-IT" dirty="0">
              <a:solidFill>
                <a:schemeClr val="bg1"/>
              </a:solidFill>
            </a:endParaRPr>
          </a:p>
          <a:p>
            <a:pPr algn="just"/>
            <a:r>
              <a:rPr lang="it-IT" sz="2400" dirty="0">
                <a:solidFill>
                  <a:schemeClr val="bg1"/>
                </a:solidFill>
              </a:rPr>
              <a:t>L’abbandono anzitutto è un momento essenziale, non psicologico o letterario(271), dell’atto stesso di redenzione in quanto salvezza dell’uomo peccatore. C’è da notare infine che il discorso della </a:t>
            </a:r>
            <a:r>
              <a:rPr lang="it-IT" sz="2400" i="1" dirty="0" err="1">
                <a:solidFill>
                  <a:schemeClr val="bg1"/>
                </a:solidFill>
              </a:rPr>
              <a:t>kenosi</a:t>
            </a:r>
            <a:r>
              <a:rPr lang="it-IT" sz="2400" dirty="0">
                <a:solidFill>
                  <a:schemeClr val="bg1"/>
                </a:solidFill>
              </a:rPr>
              <a:t> non si può limitare a questo lato teologico – mistico della redenzione: c’è anche l’aspetto di tale dramma, più storico e consono ad una prospettiva biblica, ed è quello della </a:t>
            </a:r>
            <a:r>
              <a:rPr lang="it-IT" sz="2400" i="1" dirty="0">
                <a:solidFill>
                  <a:schemeClr val="bg1"/>
                </a:solidFill>
              </a:rPr>
              <a:t>soffe­renza del giusto </a:t>
            </a:r>
            <a:r>
              <a:rPr lang="it-IT" sz="2400" dirty="0">
                <a:solidFill>
                  <a:schemeClr val="bg1"/>
                </a:solidFill>
              </a:rPr>
              <a:t>abbandonato alla persecuzione dei suoi nemici da cui non è miracolosamente liberato: uscirà dalla lotta vincitore solo col suo abbandono in Dio (Lc 23,46; </a:t>
            </a:r>
            <a:r>
              <a:rPr lang="it-IT" sz="2400" dirty="0" err="1">
                <a:solidFill>
                  <a:schemeClr val="bg1"/>
                </a:solidFill>
              </a:rPr>
              <a:t>Sal</a:t>
            </a:r>
            <a:r>
              <a:rPr lang="it-IT" sz="2400" dirty="0">
                <a:solidFill>
                  <a:schemeClr val="bg1"/>
                </a:solidFill>
              </a:rPr>
              <a:t> 31,6). </a:t>
            </a:r>
          </a:p>
        </p:txBody>
      </p:sp>
    </p:spTree>
    <p:extLst>
      <p:ext uri="{BB962C8B-B14F-4D97-AF65-F5344CB8AC3E}">
        <p14:creationId xmlns:p14="http://schemas.microsoft.com/office/powerpoint/2010/main" val="29002745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9A2CD62A-32EB-F24A-B665-DD23AFEEA639}"/>
              </a:ext>
            </a:extLst>
          </p:cNvPr>
          <p:cNvSpPr>
            <a:spLocks noGrp="1"/>
          </p:cNvSpPr>
          <p:nvPr>
            <p:ph type="title"/>
          </p:nvPr>
        </p:nvSpPr>
        <p:spPr/>
        <p:txBody>
          <a:bodyPr/>
          <a:lstStyle/>
          <a:p>
            <a:r>
              <a:rPr lang="it-IT" dirty="0"/>
              <a:t>4. Sabato santo: il cammino verso i morti</a:t>
            </a:r>
          </a:p>
        </p:txBody>
      </p:sp>
      <p:sp>
        <p:nvSpPr>
          <p:cNvPr id="10" name="Segnaposto contenuto 9">
            <a:extLst>
              <a:ext uri="{FF2B5EF4-FFF2-40B4-BE49-F238E27FC236}">
                <a16:creationId xmlns:a16="http://schemas.microsoft.com/office/drawing/2014/main" id="{DA96A601-CC54-5C4E-A0A6-FF7B651DB9B7}"/>
              </a:ext>
            </a:extLst>
          </p:cNvPr>
          <p:cNvSpPr>
            <a:spLocks noGrp="1"/>
          </p:cNvSpPr>
          <p:nvPr>
            <p:ph idx="1"/>
          </p:nvPr>
        </p:nvSpPr>
        <p:spPr>
          <a:xfrm>
            <a:off x="0" y="1987180"/>
            <a:ext cx="12191999" cy="4870820"/>
          </a:xfrm>
        </p:spPr>
        <p:txBody>
          <a:bodyPr numCol="1">
            <a:normAutofit/>
          </a:bodyPr>
          <a:lstStyle/>
          <a:p>
            <a:pPr marL="0" indent="0" algn="just">
              <a:buNone/>
            </a:pPr>
            <a:endParaRPr lang="it-IT" sz="2200" dirty="0">
              <a:solidFill>
                <a:schemeClr val="bg1"/>
              </a:solidFill>
            </a:endParaRPr>
          </a:p>
          <a:p>
            <a:pPr marL="0" indent="0" algn="just">
              <a:buNone/>
            </a:pPr>
            <a:endParaRPr lang="it-IT" sz="2200" dirty="0">
              <a:solidFill>
                <a:schemeClr val="bg1"/>
              </a:solidFill>
            </a:endParaRPr>
          </a:p>
        </p:txBody>
      </p:sp>
      <p:sp>
        <p:nvSpPr>
          <p:cNvPr id="4" name="Segnaposto numero diapositiva 3">
            <a:extLst>
              <a:ext uri="{FF2B5EF4-FFF2-40B4-BE49-F238E27FC236}">
                <a16:creationId xmlns:a16="http://schemas.microsoft.com/office/drawing/2014/main" id="{2D1AAA6B-C3E9-6744-945F-FDD7965DBC80}"/>
              </a:ext>
            </a:extLst>
          </p:cNvPr>
          <p:cNvSpPr>
            <a:spLocks noGrp="1"/>
          </p:cNvSpPr>
          <p:nvPr>
            <p:ph type="sldNum" sz="quarter" idx="12"/>
          </p:nvPr>
        </p:nvSpPr>
        <p:spPr>
          <a:xfrm>
            <a:off x="11454938" y="-161173"/>
            <a:ext cx="1154151" cy="1090789"/>
          </a:xfrm>
        </p:spPr>
        <p:txBody>
          <a:bodyPr/>
          <a:lstStyle/>
          <a:p>
            <a:fld id="{6D22F896-40B5-4ADD-8801-0D06FADFA095}" type="slidenum">
              <a:rPr lang="en-US" smtClean="0"/>
              <a:t>46</a:t>
            </a:fld>
            <a:endParaRPr lang="en-US" dirty="0"/>
          </a:p>
        </p:txBody>
      </p:sp>
      <p:pic>
        <p:nvPicPr>
          <p:cNvPr id="6" name="Immagine 5">
            <a:extLst>
              <a:ext uri="{FF2B5EF4-FFF2-40B4-BE49-F238E27FC236}">
                <a16:creationId xmlns:a16="http://schemas.microsoft.com/office/drawing/2014/main" id="{547AD3DC-C23A-2B42-8C10-9620174442DB}"/>
              </a:ext>
            </a:extLst>
          </p:cNvPr>
          <p:cNvPicPr>
            <a:picLocks noChangeAspect="1"/>
          </p:cNvPicPr>
          <p:nvPr/>
        </p:nvPicPr>
        <p:blipFill>
          <a:blip r:embed="rId2"/>
          <a:stretch>
            <a:fillRect/>
          </a:stretch>
        </p:blipFill>
        <p:spPr>
          <a:xfrm>
            <a:off x="10501399" y="600214"/>
            <a:ext cx="953539" cy="1386966"/>
          </a:xfrm>
          <a:prstGeom prst="rect">
            <a:avLst/>
          </a:prstGeom>
        </p:spPr>
      </p:pic>
      <p:sp>
        <p:nvSpPr>
          <p:cNvPr id="2" name="CasellaDiTesto 1">
            <a:extLst>
              <a:ext uri="{FF2B5EF4-FFF2-40B4-BE49-F238E27FC236}">
                <a16:creationId xmlns:a16="http://schemas.microsoft.com/office/drawing/2014/main" id="{34FDD91B-376F-BE4C-BB83-CE4E44429F81}"/>
              </a:ext>
            </a:extLst>
          </p:cNvPr>
          <p:cNvSpPr txBox="1"/>
          <p:nvPr/>
        </p:nvSpPr>
        <p:spPr>
          <a:xfrm>
            <a:off x="114300" y="2007645"/>
            <a:ext cx="12191999" cy="5078313"/>
          </a:xfrm>
          <a:prstGeom prst="rect">
            <a:avLst/>
          </a:prstGeom>
          <a:noFill/>
        </p:spPr>
        <p:txBody>
          <a:bodyPr wrap="square" rtlCol="0">
            <a:spAutoFit/>
          </a:bodyPr>
          <a:lstStyle/>
          <a:p>
            <a:r>
              <a:rPr lang="it-IT" sz="2400" b="1" dirty="0">
                <a:solidFill>
                  <a:schemeClr val="bg1"/>
                </a:solidFill>
              </a:rPr>
              <a:t>- Riflessioni metodologiche preliminari</a:t>
            </a:r>
          </a:p>
          <a:p>
            <a:endParaRPr lang="it-IT" sz="2400" dirty="0">
              <a:solidFill>
                <a:schemeClr val="bg1"/>
              </a:solidFill>
            </a:endParaRPr>
          </a:p>
          <a:p>
            <a:r>
              <a:rPr lang="it-IT" sz="2400" dirty="0">
                <a:solidFill>
                  <a:schemeClr val="bg1"/>
                </a:solidFill>
              </a:rPr>
              <a:t>Gesù è realmente morto. Così come nella vita egli fu solidale con i viventi, altrettanto lo fu nel sepolcro con i morti. Il nostro Autore mette tra parentesi la parola </a:t>
            </a:r>
            <a:r>
              <a:rPr lang="it-IT" sz="2400" i="1" dirty="0">
                <a:solidFill>
                  <a:schemeClr val="bg1"/>
                </a:solidFill>
              </a:rPr>
              <a:t>«discendere»</a:t>
            </a:r>
            <a:r>
              <a:rPr lang="it-IT" sz="2400" dirty="0">
                <a:solidFill>
                  <a:schemeClr val="bg1"/>
                </a:solidFill>
              </a:rPr>
              <a:t> e preferisce </a:t>
            </a:r>
            <a:r>
              <a:rPr lang="it-IT" sz="2400" i="1" dirty="0">
                <a:solidFill>
                  <a:schemeClr val="bg1"/>
                </a:solidFill>
              </a:rPr>
              <a:t>«essere con i morti».</a:t>
            </a:r>
          </a:p>
          <a:p>
            <a:endParaRPr lang="it-IT" sz="2400" dirty="0">
              <a:solidFill>
                <a:schemeClr val="bg1"/>
              </a:solidFill>
            </a:endParaRPr>
          </a:p>
          <a:p>
            <a:endParaRPr lang="it-IT" sz="2400" dirty="0">
              <a:solidFill>
                <a:schemeClr val="bg1"/>
              </a:solidFill>
            </a:endParaRPr>
          </a:p>
          <a:p>
            <a:r>
              <a:rPr lang="it-IT" sz="2400" dirty="0">
                <a:solidFill>
                  <a:schemeClr val="bg1"/>
                </a:solidFill>
              </a:rPr>
              <a:t>Questo </a:t>
            </a:r>
            <a:r>
              <a:rPr lang="it-IT" sz="2400" i="1" dirty="0">
                <a:solidFill>
                  <a:schemeClr val="bg1"/>
                </a:solidFill>
              </a:rPr>
              <a:t>«andare presso le anime nel carcere»</a:t>
            </a:r>
            <a:r>
              <a:rPr lang="it-IT" sz="2400" dirty="0">
                <a:solidFill>
                  <a:schemeClr val="bg1"/>
                </a:solidFill>
              </a:rPr>
              <a:t> è inteso come un </a:t>
            </a:r>
            <a:r>
              <a:rPr lang="it-IT" sz="2400" i="1" dirty="0">
                <a:solidFill>
                  <a:schemeClr val="bg1"/>
                </a:solidFill>
              </a:rPr>
              <a:t>«essere presso»</a:t>
            </a:r>
            <a:r>
              <a:rPr lang="it-IT" sz="2400" dirty="0">
                <a:solidFill>
                  <a:schemeClr val="bg1"/>
                </a:solidFill>
              </a:rPr>
              <a:t>, questo </a:t>
            </a:r>
            <a:r>
              <a:rPr lang="it-IT" sz="2400" i="1" dirty="0">
                <a:solidFill>
                  <a:schemeClr val="bg1"/>
                </a:solidFill>
              </a:rPr>
              <a:t>«scendere nel regno sotterraneo»</a:t>
            </a:r>
            <a:r>
              <a:rPr lang="it-IT" sz="2400" dirty="0">
                <a:solidFill>
                  <a:schemeClr val="bg1"/>
                </a:solidFill>
              </a:rPr>
              <a:t> non è una mitologia</a:t>
            </a:r>
          </a:p>
          <a:p>
            <a:endParaRPr lang="it-IT" sz="2400" dirty="0">
              <a:solidFill>
                <a:schemeClr val="bg1"/>
              </a:solidFill>
            </a:endParaRPr>
          </a:p>
          <a:p>
            <a:r>
              <a:rPr lang="it-IT" sz="2400" dirty="0">
                <a:solidFill>
                  <a:schemeClr val="bg1"/>
                </a:solidFill>
              </a:rPr>
              <a:t>Lungi dall’essere una dottrina giustapposta  al messaggio neotestamentario, pare offrire una sintesi del cammino di Gesù ‘per’ gli uomini</a:t>
            </a:r>
          </a:p>
          <a:p>
            <a:endParaRPr lang="it-IT" dirty="0"/>
          </a:p>
          <a:p>
            <a:endParaRPr lang="it-IT" dirty="0"/>
          </a:p>
        </p:txBody>
      </p:sp>
    </p:spTree>
    <p:extLst>
      <p:ext uri="{BB962C8B-B14F-4D97-AF65-F5344CB8AC3E}">
        <p14:creationId xmlns:p14="http://schemas.microsoft.com/office/powerpoint/2010/main" val="21717071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9A2CD62A-32EB-F24A-B665-DD23AFEEA639}"/>
              </a:ext>
            </a:extLst>
          </p:cNvPr>
          <p:cNvSpPr>
            <a:spLocks noGrp="1"/>
          </p:cNvSpPr>
          <p:nvPr>
            <p:ph type="title"/>
          </p:nvPr>
        </p:nvSpPr>
        <p:spPr/>
        <p:txBody>
          <a:bodyPr/>
          <a:lstStyle/>
          <a:p>
            <a:r>
              <a:rPr lang="it-IT" dirty="0"/>
              <a:t>4. Sabato santo: il cammino verso i morti</a:t>
            </a:r>
          </a:p>
        </p:txBody>
      </p:sp>
      <p:sp>
        <p:nvSpPr>
          <p:cNvPr id="10" name="Segnaposto contenuto 9">
            <a:extLst>
              <a:ext uri="{FF2B5EF4-FFF2-40B4-BE49-F238E27FC236}">
                <a16:creationId xmlns:a16="http://schemas.microsoft.com/office/drawing/2014/main" id="{DA96A601-CC54-5C4E-A0A6-FF7B651DB9B7}"/>
              </a:ext>
            </a:extLst>
          </p:cNvPr>
          <p:cNvSpPr>
            <a:spLocks noGrp="1"/>
          </p:cNvSpPr>
          <p:nvPr>
            <p:ph idx="1"/>
          </p:nvPr>
        </p:nvSpPr>
        <p:spPr>
          <a:xfrm>
            <a:off x="0" y="1987180"/>
            <a:ext cx="12191999" cy="4870820"/>
          </a:xfrm>
        </p:spPr>
        <p:txBody>
          <a:bodyPr numCol="1">
            <a:normAutofit/>
          </a:bodyPr>
          <a:lstStyle/>
          <a:p>
            <a:pPr marL="0" indent="0" algn="just">
              <a:buNone/>
            </a:pPr>
            <a:endParaRPr lang="it-IT" sz="2200" dirty="0">
              <a:solidFill>
                <a:schemeClr val="bg1"/>
              </a:solidFill>
            </a:endParaRPr>
          </a:p>
          <a:p>
            <a:pPr marL="0" indent="0" algn="just">
              <a:buNone/>
            </a:pPr>
            <a:endParaRPr lang="it-IT" sz="2200" dirty="0">
              <a:solidFill>
                <a:schemeClr val="bg1"/>
              </a:solidFill>
            </a:endParaRPr>
          </a:p>
        </p:txBody>
      </p:sp>
      <p:sp>
        <p:nvSpPr>
          <p:cNvPr id="4" name="Segnaposto numero diapositiva 3">
            <a:extLst>
              <a:ext uri="{FF2B5EF4-FFF2-40B4-BE49-F238E27FC236}">
                <a16:creationId xmlns:a16="http://schemas.microsoft.com/office/drawing/2014/main" id="{2D1AAA6B-C3E9-6744-945F-FDD7965DBC80}"/>
              </a:ext>
            </a:extLst>
          </p:cNvPr>
          <p:cNvSpPr>
            <a:spLocks noGrp="1"/>
          </p:cNvSpPr>
          <p:nvPr>
            <p:ph type="sldNum" sz="quarter" idx="12"/>
          </p:nvPr>
        </p:nvSpPr>
        <p:spPr>
          <a:xfrm>
            <a:off x="11454938" y="-161173"/>
            <a:ext cx="1154151" cy="1090789"/>
          </a:xfrm>
        </p:spPr>
        <p:txBody>
          <a:bodyPr/>
          <a:lstStyle/>
          <a:p>
            <a:fld id="{6D22F896-40B5-4ADD-8801-0D06FADFA095}" type="slidenum">
              <a:rPr lang="en-US" smtClean="0"/>
              <a:t>47</a:t>
            </a:fld>
            <a:endParaRPr lang="en-US" dirty="0"/>
          </a:p>
        </p:txBody>
      </p:sp>
      <p:pic>
        <p:nvPicPr>
          <p:cNvPr id="6" name="Immagine 5">
            <a:extLst>
              <a:ext uri="{FF2B5EF4-FFF2-40B4-BE49-F238E27FC236}">
                <a16:creationId xmlns:a16="http://schemas.microsoft.com/office/drawing/2014/main" id="{547AD3DC-C23A-2B42-8C10-9620174442DB}"/>
              </a:ext>
            </a:extLst>
          </p:cNvPr>
          <p:cNvPicPr>
            <a:picLocks noChangeAspect="1"/>
          </p:cNvPicPr>
          <p:nvPr/>
        </p:nvPicPr>
        <p:blipFill>
          <a:blip r:embed="rId2"/>
          <a:stretch>
            <a:fillRect/>
          </a:stretch>
        </p:blipFill>
        <p:spPr>
          <a:xfrm>
            <a:off x="10501399" y="600214"/>
            <a:ext cx="953539" cy="1386966"/>
          </a:xfrm>
          <a:prstGeom prst="rect">
            <a:avLst/>
          </a:prstGeom>
        </p:spPr>
      </p:pic>
      <p:sp>
        <p:nvSpPr>
          <p:cNvPr id="2" name="CasellaDiTesto 1">
            <a:extLst>
              <a:ext uri="{FF2B5EF4-FFF2-40B4-BE49-F238E27FC236}">
                <a16:creationId xmlns:a16="http://schemas.microsoft.com/office/drawing/2014/main" id="{34FDD91B-376F-BE4C-BB83-CE4E44429F81}"/>
              </a:ext>
            </a:extLst>
          </p:cNvPr>
          <p:cNvSpPr txBox="1"/>
          <p:nvPr/>
        </p:nvSpPr>
        <p:spPr>
          <a:xfrm>
            <a:off x="114300" y="2007645"/>
            <a:ext cx="12191999" cy="5170646"/>
          </a:xfrm>
          <a:prstGeom prst="rect">
            <a:avLst/>
          </a:prstGeom>
          <a:noFill/>
        </p:spPr>
        <p:txBody>
          <a:bodyPr wrap="square" rtlCol="0">
            <a:spAutoFit/>
          </a:bodyPr>
          <a:lstStyle/>
          <a:p>
            <a:r>
              <a:rPr lang="it-IT" sz="2400" b="1" dirty="0">
                <a:solidFill>
                  <a:schemeClr val="bg1"/>
                </a:solidFill>
              </a:rPr>
              <a:t>- Nuovo testamento</a:t>
            </a:r>
          </a:p>
          <a:p>
            <a:r>
              <a:rPr lang="it-IT" sz="2400" dirty="0">
                <a:solidFill>
                  <a:schemeClr val="bg1"/>
                </a:solidFill>
              </a:rPr>
              <a:t>Dio non ha lasciato Gesù nell’Ade. La dottrina del viaggio di Gesù all’Ade vuole esprimere che </a:t>
            </a:r>
            <a:r>
              <a:rPr lang="it-IT" sz="2400" i="1" dirty="0">
                <a:solidFill>
                  <a:schemeClr val="bg1"/>
                </a:solidFill>
              </a:rPr>
              <a:t>il giusto è morto per gli ingiusti</a:t>
            </a:r>
            <a:r>
              <a:rPr lang="it-IT" sz="2400" dirty="0">
                <a:solidFill>
                  <a:schemeClr val="bg1"/>
                </a:solidFill>
              </a:rPr>
              <a:t>, la sua morte espiatrice ha ottenuto la salvezza anche per coloro che erano perduti senza speranza.</a:t>
            </a:r>
          </a:p>
          <a:p>
            <a:endParaRPr lang="it-IT" sz="2400" dirty="0">
              <a:solidFill>
                <a:schemeClr val="bg1"/>
              </a:solidFill>
            </a:endParaRPr>
          </a:p>
          <a:p>
            <a:r>
              <a:rPr lang="it-IT" sz="2400" i="1" dirty="0">
                <a:solidFill>
                  <a:schemeClr val="bg1"/>
                </a:solidFill>
              </a:rPr>
              <a:t>Mt 12,40: Come infatti Giona rimase tre giorni e tre notti nel ventre del pesce, così il Figlio dell'uomo resterà tre giorni e tre notti nel cuore della terra.</a:t>
            </a:r>
          </a:p>
          <a:p>
            <a:endParaRPr lang="it-IT" dirty="0"/>
          </a:p>
          <a:p>
            <a:r>
              <a:rPr lang="it-IT" sz="2400" dirty="0">
                <a:solidFill>
                  <a:schemeClr val="bg1"/>
                </a:solidFill>
              </a:rPr>
              <a:t>Il parallelismo e tra il mostro marino il seno della terra si impone da sé; la sua preghiera giorno si rivolge a Dio «dal ventre dell’abisso tu hai sentito il grido della mia voce»: Il riportar fuori dell’antico testamento si adempie però nella risurrezione di Gesù dai morti.(136)</a:t>
            </a:r>
            <a:br>
              <a:rPr lang="it-IT" sz="2400" dirty="0">
                <a:solidFill>
                  <a:schemeClr val="bg1"/>
                </a:solidFill>
              </a:rPr>
            </a:br>
            <a:endParaRPr lang="it-IT" sz="2400" dirty="0">
              <a:solidFill>
                <a:schemeClr val="bg1"/>
              </a:solidFill>
            </a:endParaRPr>
          </a:p>
          <a:p>
            <a:endParaRPr lang="it-IT" sz="2400" dirty="0">
              <a:solidFill>
                <a:schemeClr val="bg1"/>
              </a:solidFill>
            </a:endParaRPr>
          </a:p>
        </p:txBody>
      </p:sp>
    </p:spTree>
    <p:extLst>
      <p:ext uri="{BB962C8B-B14F-4D97-AF65-F5344CB8AC3E}">
        <p14:creationId xmlns:p14="http://schemas.microsoft.com/office/powerpoint/2010/main" val="32285583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9A2CD62A-32EB-F24A-B665-DD23AFEEA639}"/>
              </a:ext>
            </a:extLst>
          </p:cNvPr>
          <p:cNvSpPr>
            <a:spLocks noGrp="1"/>
          </p:cNvSpPr>
          <p:nvPr>
            <p:ph type="title"/>
          </p:nvPr>
        </p:nvSpPr>
        <p:spPr/>
        <p:txBody>
          <a:bodyPr/>
          <a:lstStyle/>
          <a:p>
            <a:r>
              <a:rPr lang="it-IT" dirty="0"/>
              <a:t>4. Sabato santo: il cammino verso i morti</a:t>
            </a:r>
          </a:p>
        </p:txBody>
      </p:sp>
      <p:sp>
        <p:nvSpPr>
          <p:cNvPr id="10" name="Segnaposto contenuto 9">
            <a:extLst>
              <a:ext uri="{FF2B5EF4-FFF2-40B4-BE49-F238E27FC236}">
                <a16:creationId xmlns:a16="http://schemas.microsoft.com/office/drawing/2014/main" id="{DA96A601-CC54-5C4E-A0A6-FF7B651DB9B7}"/>
              </a:ext>
            </a:extLst>
          </p:cNvPr>
          <p:cNvSpPr>
            <a:spLocks noGrp="1"/>
          </p:cNvSpPr>
          <p:nvPr>
            <p:ph idx="1"/>
          </p:nvPr>
        </p:nvSpPr>
        <p:spPr>
          <a:xfrm>
            <a:off x="0" y="1987180"/>
            <a:ext cx="12191999" cy="4870820"/>
          </a:xfrm>
        </p:spPr>
        <p:txBody>
          <a:bodyPr numCol="1">
            <a:normAutofit/>
          </a:bodyPr>
          <a:lstStyle/>
          <a:p>
            <a:pPr marL="0" indent="0" algn="just">
              <a:buNone/>
            </a:pPr>
            <a:endParaRPr lang="it-IT" sz="2200" dirty="0">
              <a:solidFill>
                <a:schemeClr val="bg1"/>
              </a:solidFill>
            </a:endParaRPr>
          </a:p>
          <a:p>
            <a:pPr marL="0" indent="0" algn="just">
              <a:buNone/>
            </a:pPr>
            <a:endParaRPr lang="it-IT" sz="2200" dirty="0">
              <a:solidFill>
                <a:schemeClr val="bg1"/>
              </a:solidFill>
            </a:endParaRPr>
          </a:p>
        </p:txBody>
      </p:sp>
      <p:sp>
        <p:nvSpPr>
          <p:cNvPr id="4" name="Segnaposto numero diapositiva 3">
            <a:extLst>
              <a:ext uri="{FF2B5EF4-FFF2-40B4-BE49-F238E27FC236}">
                <a16:creationId xmlns:a16="http://schemas.microsoft.com/office/drawing/2014/main" id="{2D1AAA6B-C3E9-6744-945F-FDD7965DBC80}"/>
              </a:ext>
            </a:extLst>
          </p:cNvPr>
          <p:cNvSpPr>
            <a:spLocks noGrp="1"/>
          </p:cNvSpPr>
          <p:nvPr>
            <p:ph type="sldNum" sz="quarter" idx="12"/>
          </p:nvPr>
        </p:nvSpPr>
        <p:spPr>
          <a:xfrm>
            <a:off x="11454938" y="-161173"/>
            <a:ext cx="1154151" cy="1090789"/>
          </a:xfrm>
        </p:spPr>
        <p:txBody>
          <a:bodyPr/>
          <a:lstStyle/>
          <a:p>
            <a:fld id="{6D22F896-40B5-4ADD-8801-0D06FADFA095}" type="slidenum">
              <a:rPr lang="en-US" smtClean="0"/>
              <a:t>48</a:t>
            </a:fld>
            <a:endParaRPr lang="en-US" dirty="0"/>
          </a:p>
        </p:txBody>
      </p:sp>
      <p:pic>
        <p:nvPicPr>
          <p:cNvPr id="6" name="Immagine 5">
            <a:extLst>
              <a:ext uri="{FF2B5EF4-FFF2-40B4-BE49-F238E27FC236}">
                <a16:creationId xmlns:a16="http://schemas.microsoft.com/office/drawing/2014/main" id="{547AD3DC-C23A-2B42-8C10-9620174442DB}"/>
              </a:ext>
            </a:extLst>
          </p:cNvPr>
          <p:cNvPicPr>
            <a:picLocks noChangeAspect="1"/>
          </p:cNvPicPr>
          <p:nvPr/>
        </p:nvPicPr>
        <p:blipFill>
          <a:blip r:embed="rId2"/>
          <a:stretch>
            <a:fillRect/>
          </a:stretch>
        </p:blipFill>
        <p:spPr>
          <a:xfrm>
            <a:off x="10501399" y="600214"/>
            <a:ext cx="953539" cy="1386966"/>
          </a:xfrm>
          <a:prstGeom prst="rect">
            <a:avLst/>
          </a:prstGeom>
        </p:spPr>
      </p:pic>
      <p:sp>
        <p:nvSpPr>
          <p:cNvPr id="2" name="CasellaDiTesto 1">
            <a:extLst>
              <a:ext uri="{FF2B5EF4-FFF2-40B4-BE49-F238E27FC236}">
                <a16:creationId xmlns:a16="http://schemas.microsoft.com/office/drawing/2014/main" id="{34FDD91B-376F-BE4C-BB83-CE4E44429F81}"/>
              </a:ext>
            </a:extLst>
          </p:cNvPr>
          <p:cNvSpPr txBox="1"/>
          <p:nvPr/>
        </p:nvSpPr>
        <p:spPr>
          <a:xfrm>
            <a:off x="114300" y="2007645"/>
            <a:ext cx="12191999" cy="4524315"/>
          </a:xfrm>
          <a:prstGeom prst="rect">
            <a:avLst/>
          </a:prstGeom>
          <a:noFill/>
        </p:spPr>
        <p:txBody>
          <a:bodyPr wrap="square" rtlCol="0">
            <a:spAutoFit/>
          </a:bodyPr>
          <a:lstStyle/>
          <a:p>
            <a:pPr algn="just"/>
            <a:r>
              <a:rPr lang="it-IT" sz="2400" b="1" dirty="0">
                <a:solidFill>
                  <a:schemeClr val="bg1"/>
                </a:solidFill>
              </a:rPr>
              <a:t>1 </a:t>
            </a:r>
            <a:r>
              <a:rPr lang="it-IT" sz="2400" b="1" dirty="0" err="1">
                <a:solidFill>
                  <a:schemeClr val="bg1"/>
                </a:solidFill>
              </a:rPr>
              <a:t>Pt</a:t>
            </a:r>
            <a:r>
              <a:rPr lang="it-IT" sz="2400" b="1" dirty="0">
                <a:solidFill>
                  <a:schemeClr val="bg1"/>
                </a:solidFill>
              </a:rPr>
              <a:t>, 3,18s: </a:t>
            </a:r>
            <a:r>
              <a:rPr lang="it-IT" sz="2400" dirty="0">
                <a:solidFill>
                  <a:schemeClr val="bg1"/>
                </a:solidFill>
              </a:rPr>
              <a:t> </a:t>
            </a:r>
            <a:r>
              <a:rPr lang="it-IT" sz="2400" i="1" dirty="0">
                <a:solidFill>
                  <a:schemeClr val="bg1"/>
                </a:solidFill>
              </a:rPr>
              <a:t>Anche Cristo è morto una volta per sempre per i peccati, giusto per gli ingiusti, per ricondurvi a Dio; messo a morte nella carne, ma reso vivo nello spirito.  E in spirito andò ad annunziare la salvezza anche agli spiriti che attendevano in prigione.</a:t>
            </a:r>
          </a:p>
          <a:p>
            <a:pPr algn="just"/>
            <a:endParaRPr lang="it-IT" sz="2400" i="1" dirty="0">
              <a:solidFill>
                <a:schemeClr val="bg1"/>
              </a:solidFill>
            </a:endParaRPr>
          </a:p>
          <a:p>
            <a:pPr algn="just"/>
            <a:r>
              <a:rPr lang="it-IT" sz="2400" dirty="0" err="1">
                <a:solidFill>
                  <a:schemeClr val="bg1"/>
                </a:solidFill>
              </a:rPr>
              <a:t>Jeremias</a:t>
            </a:r>
            <a:r>
              <a:rPr lang="it-IT" sz="2400" dirty="0">
                <a:solidFill>
                  <a:schemeClr val="bg1"/>
                </a:solidFill>
              </a:rPr>
              <a:t> propone un rapporto di antitesi fra questo brano e il </a:t>
            </a:r>
            <a:r>
              <a:rPr lang="it-IT" sz="2400" dirty="0" err="1">
                <a:solidFill>
                  <a:schemeClr val="bg1"/>
                </a:solidFill>
              </a:rPr>
              <a:t>cosidetto</a:t>
            </a:r>
            <a:r>
              <a:rPr lang="it-IT" sz="2400" dirty="0">
                <a:solidFill>
                  <a:schemeClr val="bg1"/>
                </a:solidFill>
              </a:rPr>
              <a:t> libro </a:t>
            </a:r>
            <a:r>
              <a:rPr lang="it-IT" sz="2400" dirty="0" err="1">
                <a:solidFill>
                  <a:schemeClr val="bg1"/>
                </a:solidFill>
              </a:rPr>
              <a:t>etipico</a:t>
            </a:r>
            <a:r>
              <a:rPr lang="it-IT" sz="2400" dirty="0">
                <a:solidFill>
                  <a:schemeClr val="bg1"/>
                </a:solidFill>
              </a:rPr>
              <a:t> di Enoch:</a:t>
            </a:r>
          </a:p>
          <a:p>
            <a:pPr algn="just"/>
            <a:r>
              <a:rPr lang="it-IT" sz="2400" dirty="0">
                <a:solidFill>
                  <a:schemeClr val="bg1"/>
                </a:solidFill>
              </a:rPr>
              <a:t>Lì JHWH ordina di annunciare agli angeli caduti che imploravano pietà: «</a:t>
            </a:r>
            <a:r>
              <a:rPr lang="it-IT" sz="2400" b="1" dirty="0">
                <a:solidFill>
                  <a:schemeClr val="bg1"/>
                </a:solidFill>
              </a:rPr>
              <a:t>voi non troverete pace»</a:t>
            </a:r>
          </a:p>
          <a:p>
            <a:pPr algn="just"/>
            <a:r>
              <a:rPr lang="it-IT" sz="2400" dirty="0">
                <a:solidFill>
                  <a:schemeClr val="bg1"/>
                </a:solidFill>
              </a:rPr>
              <a:t>Anche il viaggio di Cristo lo porta nelle più recondite carceri del mondo sotterraneo ma l’annuncio è una buona novella: </a:t>
            </a:r>
            <a:r>
              <a:rPr lang="it-IT" sz="2400" b="1" dirty="0">
                <a:solidFill>
                  <a:schemeClr val="bg1"/>
                </a:solidFill>
              </a:rPr>
              <a:t>la sua morte espiatrice ha ottenuto salvezza anche per coloro che erano perduti senza speranza</a:t>
            </a:r>
            <a:r>
              <a:rPr lang="it-IT" sz="2400" dirty="0">
                <a:solidFill>
                  <a:schemeClr val="bg1"/>
                </a:solidFill>
              </a:rPr>
              <a:t>.(142)</a:t>
            </a:r>
          </a:p>
        </p:txBody>
      </p:sp>
    </p:spTree>
    <p:extLst>
      <p:ext uri="{BB962C8B-B14F-4D97-AF65-F5344CB8AC3E}">
        <p14:creationId xmlns:p14="http://schemas.microsoft.com/office/powerpoint/2010/main" val="8776485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9A2CD62A-32EB-F24A-B665-DD23AFEEA639}"/>
              </a:ext>
            </a:extLst>
          </p:cNvPr>
          <p:cNvSpPr>
            <a:spLocks noGrp="1"/>
          </p:cNvSpPr>
          <p:nvPr>
            <p:ph type="title"/>
          </p:nvPr>
        </p:nvSpPr>
        <p:spPr/>
        <p:txBody>
          <a:bodyPr/>
          <a:lstStyle/>
          <a:p>
            <a:r>
              <a:rPr lang="it-IT" dirty="0"/>
              <a:t>4. Sabato santo: il cammino verso i morti</a:t>
            </a:r>
          </a:p>
        </p:txBody>
      </p:sp>
      <p:sp>
        <p:nvSpPr>
          <p:cNvPr id="10" name="Segnaposto contenuto 9">
            <a:extLst>
              <a:ext uri="{FF2B5EF4-FFF2-40B4-BE49-F238E27FC236}">
                <a16:creationId xmlns:a16="http://schemas.microsoft.com/office/drawing/2014/main" id="{DA96A601-CC54-5C4E-A0A6-FF7B651DB9B7}"/>
              </a:ext>
            </a:extLst>
          </p:cNvPr>
          <p:cNvSpPr>
            <a:spLocks noGrp="1"/>
          </p:cNvSpPr>
          <p:nvPr>
            <p:ph idx="1"/>
          </p:nvPr>
        </p:nvSpPr>
        <p:spPr>
          <a:xfrm>
            <a:off x="0" y="1987180"/>
            <a:ext cx="12191999" cy="4870820"/>
          </a:xfrm>
        </p:spPr>
        <p:txBody>
          <a:bodyPr numCol="1">
            <a:normAutofit/>
          </a:bodyPr>
          <a:lstStyle/>
          <a:p>
            <a:pPr marL="0" indent="0" algn="just">
              <a:buNone/>
            </a:pPr>
            <a:endParaRPr lang="it-IT" sz="2200" dirty="0">
              <a:solidFill>
                <a:schemeClr val="bg1"/>
              </a:solidFill>
            </a:endParaRPr>
          </a:p>
          <a:p>
            <a:pPr marL="0" indent="0" algn="just">
              <a:buNone/>
            </a:pPr>
            <a:endParaRPr lang="it-IT" sz="2200" dirty="0">
              <a:solidFill>
                <a:schemeClr val="bg1"/>
              </a:solidFill>
            </a:endParaRPr>
          </a:p>
        </p:txBody>
      </p:sp>
      <p:sp>
        <p:nvSpPr>
          <p:cNvPr id="4" name="Segnaposto numero diapositiva 3">
            <a:extLst>
              <a:ext uri="{FF2B5EF4-FFF2-40B4-BE49-F238E27FC236}">
                <a16:creationId xmlns:a16="http://schemas.microsoft.com/office/drawing/2014/main" id="{2D1AAA6B-C3E9-6744-945F-FDD7965DBC80}"/>
              </a:ext>
            </a:extLst>
          </p:cNvPr>
          <p:cNvSpPr>
            <a:spLocks noGrp="1"/>
          </p:cNvSpPr>
          <p:nvPr>
            <p:ph type="sldNum" sz="quarter" idx="12"/>
          </p:nvPr>
        </p:nvSpPr>
        <p:spPr>
          <a:xfrm>
            <a:off x="11454938" y="-161173"/>
            <a:ext cx="1154151" cy="1090789"/>
          </a:xfrm>
        </p:spPr>
        <p:txBody>
          <a:bodyPr/>
          <a:lstStyle/>
          <a:p>
            <a:fld id="{6D22F896-40B5-4ADD-8801-0D06FADFA095}" type="slidenum">
              <a:rPr lang="en-US" smtClean="0"/>
              <a:t>49</a:t>
            </a:fld>
            <a:endParaRPr lang="en-US" dirty="0"/>
          </a:p>
        </p:txBody>
      </p:sp>
      <p:pic>
        <p:nvPicPr>
          <p:cNvPr id="6" name="Immagine 5">
            <a:extLst>
              <a:ext uri="{FF2B5EF4-FFF2-40B4-BE49-F238E27FC236}">
                <a16:creationId xmlns:a16="http://schemas.microsoft.com/office/drawing/2014/main" id="{547AD3DC-C23A-2B42-8C10-9620174442DB}"/>
              </a:ext>
            </a:extLst>
          </p:cNvPr>
          <p:cNvPicPr>
            <a:picLocks noChangeAspect="1"/>
          </p:cNvPicPr>
          <p:nvPr/>
        </p:nvPicPr>
        <p:blipFill>
          <a:blip r:embed="rId2"/>
          <a:stretch>
            <a:fillRect/>
          </a:stretch>
        </p:blipFill>
        <p:spPr>
          <a:xfrm>
            <a:off x="10501399" y="600214"/>
            <a:ext cx="953539" cy="1386966"/>
          </a:xfrm>
          <a:prstGeom prst="rect">
            <a:avLst/>
          </a:prstGeom>
        </p:spPr>
      </p:pic>
      <p:sp>
        <p:nvSpPr>
          <p:cNvPr id="2" name="CasellaDiTesto 1">
            <a:extLst>
              <a:ext uri="{FF2B5EF4-FFF2-40B4-BE49-F238E27FC236}">
                <a16:creationId xmlns:a16="http://schemas.microsoft.com/office/drawing/2014/main" id="{34FDD91B-376F-BE4C-BB83-CE4E44429F81}"/>
              </a:ext>
            </a:extLst>
          </p:cNvPr>
          <p:cNvSpPr txBox="1"/>
          <p:nvPr/>
        </p:nvSpPr>
        <p:spPr>
          <a:xfrm>
            <a:off x="114300" y="2007645"/>
            <a:ext cx="12191999" cy="4893647"/>
          </a:xfrm>
          <a:prstGeom prst="rect">
            <a:avLst/>
          </a:prstGeom>
          <a:noFill/>
        </p:spPr>
        <p:txBody>
          <a:bodyPr wrap="square" rtlCol="0">
            <a:spAutoFit/>
          </a:bodyPr>
          <a:lstStyle/>
          <a:p>
            <a:r>
              <a:rPr lang="it-IT" sz="2400" b="1" dirty="0">
                <a:solidFill>
                  <a:schemeClr val="bg1"/>
                </a:solidFill>
              </a:rPr>
              <a:t>- Solidarietà nella morte</a:t>
            </a:r>
            <a:r>
              <a:rPr lang="it-IT" sz="2400" dirty="0">
                <a:solidFill>
                  <a:schemeClr val="bg1"/>
                </a:solidFill>
              </a:rPr>
              <a:t> </a:t>
            </a:r>
          </a:p>
          <a:p>
            <a:pPr marL="342900" indent="-342900" algn="just">
              <a:buFont typeface="Arial" panose="020B0604020202020204" pitchFamily="34" charset="0"/>
              <a:buChar char="•"/>
            </a:pPr>
            <a:r>
              <a:rPr lang="it-IT" sz="2400" dirty="0">
                <a:solidFill>
                  <a:schemeClr val="bg1"/>
                </a:solidFill>
              </a:rPr>
              <a:t>Un primo punto di vista è la solidarietà di Gesù, morto in croce, con tutti li altri uomini morti. Le cure prestate al cadavere di Gesù sono una testimonianza di questa solidarietà. Il cadavere </a:t>
            </a:r>
            <a:r>
              <a:rPr lang="it-IT" sz="2400" i="1" dirty="0">
                <a:solidFill>
                  <a:schemeClr val="bg1"/>
                </a:solidFill>
              </a:rPr>
              <a:t>deve</a:t>
            </a:r>
            <a:r>
              <a:rPr lang="it-IT" sz="2400" dirty="0">
                <a:solidFill>
                  <a:schemeClr val="bg1"/>
                </a:solidFill>
              </a:rPr>
              <a:t> essere sotto terra e si afferma così l’«essere» di Gesù presso i morti.(142)</a:t>
            </a:r>
          </a:p>
          <a:p>
            <a:pPr marL="342900" indent="-342900" algn="just">
              <a:buFont typeface="Arial" panose="020B0604020202020204" pitchFamily="34" charset="0"/>
              <a:buChar char="•"/>
            </a:pPr>
            <a:endParaRPr lang="it-IT" sz="1600" i="1" dirty="0">
              <a:solidFill>
                <a:schemeClr val="bg1"/>
              </a:solidFill>
            </a:endParaRPr>
          </a:p>
          <a:p>
            <a:pPr marL="342900" indent="-342900">
              <a:buFont typeface="Arial" panose="020B0604020202020204" pitchFamily="34" charset="0"/>
              <a:buChar char="•"/>
            </a:pPr>
            <a:r>
              <a:rPr lang="it-IT" sz="2400" i="1" dirty="0">
                <a:solidFill>
                  <a:schemeClr val="bg1"/>
                </a:solidFill>
              </a:rPr>
              <a:t>«</a:t>
            </a:r>
            <a:r>
              <a:rPr lang="it-IT" sz="2400" i="1" dirty="0" err="1">
                <a:solidFill>
                  <a:schemeClr val="bg1"/>
                </a:solidFill>
              </a:rPr>
              <a:t>Sheol</a:t>
            </a:r>
            <a:r>
              <a:rPr lang="it-IT" sz="2400" i="1" dirty="0">
                <a:solidFill>
                  <a:schemeClr val="bg1"/>
                </a:solidFill>
              </a:rPr>
              <a:t>»</a:t>
            </a:r>
            <a:br>
              <a:rPr lang="it-IT" sz="2400" i="1" dirty="0">
                <a:solidFill>
                  <a:schemeClr val="bg1"/>
                </a:solidFill>
              </a:rPr>
            </a:br>
            <a:r>
              <a:rPr lang="it-IT" sz="2400" dirty="0">
                <a:solidFill>
                  <a:schemeClr val="bg1"/>
                </a:solidFill>
              </a:rPr>
              <a:t>L’essere assieme ai morti non redenti implica la solidarietà nello </a:t>
            </a:r>
            <a:r>
              <a:rPr lang="it-IT" sz="2400" i="1" dirty="0" err="1">
                <a:solidFill>
                  <a:schemeClr val="bg1"/>
                </a:solidFill>
              </a:rPr>
              <a:t>Sheol</a:t>
            </a:r>
            <a:r>
              <a:rPr lang="it-IT" sz="2400" dirty="0">
                <a:solidFill>
                  <a:schemeClr val="bg1"/>
                </a:solidFill>
              </a:rPr>
              <a:t> </a:t>
            </a:r>
            <a:r>
              <a:rPr lang="it-IT" sz="2400" dirty="0" err="1">
                <a:solidFill>
                  <a:schemeClr val="bg1"/>
                </a:solidFill>
              </a:rPr>
              <a:t>vetero</a:t>
            </a:r>
            <a:r>
              <a:rPr lang="it-IT" sz="2400" dirty="0">
                <a:solidFill>
                  <a:schemeClr val="bg1"/>
                </a:solidFill>
              </a:rPr>
              <a:t>-testamentario. Questo </a:t>
            </a:r>
            <a:r>
              <a:rPr lang="it-IT" sz="2400" i="1" dirty="0" err="1">
                <a:solidFill>
                  <a:schemeClr val="bg1"/>
                </a:solidFill>
              </a:rPr>
              <a:t>Sheol</a:t>
            </a:r>
            <a:r>
              <a:rPr lang="it-IT" sz="2400" dirty="0">
                <a:solidFill>
                  <a:schemeClr val="bg1"/>
                </a:solidFill>
              </a:rPr>
              <a:t> va inteso nella sua accezione classica: è l’</a:t>
            </a:r>
            <a:r>
              <a:rPr lang="it-IT" sz="2400" i="1" dirty="0">
                <a:solidFill>
                  <a:schemeClr val="bg1"/>
                </a:solidFill>
              </a:rPr>
              <a:t>Ade</a:t>
            </a:r>
            <a:r>
              <a:rPr lang="it-IT" sz="2400" dirty="0">
                <a:solidFill>
                  <a:schemeClr val="bg1"/>
                </a:solidFill>
              </a:rPr>
              <a:t>, il </a:t>
            </a:r>
            <a:r>
              <a:rPr lang="it-IT" sz="2400" i="1" dirty="0">
                <a:solidFill>
                  <a:schemeClr val="bg1"/>
                </a:solidFill>
              </a:rPr>
              <a:t>Tartaro</a:t>
            </a:r>
            <a:r>
              <a:rPr lang="it-IT" sz="2400" dirty="0">
                <a:solidFill>
                  <a:schemeClr val="bg1"/>
                </a:solidFill>
              </a:rPr>
              <a:t>, la </a:t>
            </a:r>
            <a:r>
              <a:rPr lang="it-IT" sz="2400" i="1" dirty="0">
                <a:solidFill>
                  <a:schemeClr val="bg1"/>
                </a:solidFill>
              </a:rPr>
              <a:t>Fossa</a:t>
            </a:r>
            <a:r>
              <a:rPr lang="it-IT" sz="2400" dirty="0">
                <a:solidFill>
                  <a:schemeClr val="bg1"/>
                </a:solidFill>
              </a:rPr>
              <a:t> dove non c’è forza, non c’è attività ma tenebra eterna, polvere, silenzio. Anche Cristo, dopo la sua morte, è disceso in questo luogo.(143)</a:t>
            </a:r>
            <a:br>
              <a:rPr lang="it-IT" sz="2400" dirty="0">
                <a:solidFill>
                  <a:schemeClr val="bg1"/>
                </a:solidFill>
              </a:rPr>
            </a:br>
            <a:r>
              <a:rPr lang="it-IT" sz="2400" dirty="0">
                <a:solidFill>
                  <a:schemeClr val="bg1"/>
                </a:solidFill>
              </a:rPr>
              <a:t>Ma è inferno? Il dialogo fra l’epulone e Abramo afferma che la situazione non impedisce il colloquio,  ma proprio questo sancisce la dimensione infernale!!! (143s)</a:t>
            </a:r>
          </a:p>
        </p:txBody>
      </p:sp>
    </p:spTree>
    <p:extLst>
      <p:ext uri="{BB962C8B-B14F-4D97-AF65-F5344CB8AC3E}">
        <p14:creationId xmlns:p14="http://schemas.microsoft.com/office/powerpoint/2010/main" val="1848941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F3C4D9-E50B-BF4D-B415-3FFB1154F432}"/>
              </a:ext>
            </a:extLst>
          </p:cNvPr>
          <p:cNvSpPr>
            <a:spLocks noGrp="1"/>
          </p:cNvSpPr>
          <p:nvPr>
            <p:ph type="title"/>
          </p:nvPr>
        </p:nvSpPr>
        <p:spPr/>
        <p:txBody>
          <a:bodyPr/>
          <a:lstStyle/>
          <a:p>
            <a:r>
              <a:rPr lang="it-IT" dirty="0"/>
              <a:t>Gli incontri essenziali…</a:t>
            </a:r>
          </a:p>
        </p:txBody>
      </p:sp>
      <p:pic>
        <p:nvPicPr>
          <p:cNvPr id="5" name="Segnaposto contenuto 4">
            <a:extLst>
              <a:ext uri="{FF2B5EF4-FFF2-40B4-BE49-F238E27FC236}">
                <a16:creationId xmlns:a16="http://schemas.microsoft.com/office/drawing/2014/main" id="{1DE3515D-27AF-F64A-AE94-F0E3F9B46A85}"/>
              </a:ext>
            </a:extLst>
          </p:cNvPr>
          <p:cNvPicPr>
            <a:picLocks noGrp="1" noChangeAspect="1"/>
          </p:cNvPicPr>
          <p:nvPr>
            <p:ph idx="1"/>
          </p:nvPr>
        </p:nvPicPr>
        <p:blipFill>
          <a:blip r:embed="rId2"/>
          <a:stretch>
            <a:fillRect/>
          </a:stretch>
        </p:blipFill>
        <p:spPr>
          <a:xfrm>
            <a:off x="1464397" y="2269360"/>
            <a:ext cx="2703842" cy="3924563"/>
          </a:xfrm>
        </p:spPr>
      </p:pic>
      <p:sp>
        <p:nvSpPr>
          <p:cNvPr id="6" name="CasellaDiTesto 5">
            <a:extLst>
              <a:ext uri="{FF2B5EF4-FFF2-40B4-BE49-F238E27FC236}">
                <a16:creationId xmlns:a16="http://schemas.microsoft.com/office/drawing/2014/main" id="{40544614-D331-A640-810A-4A977E04159A}"/>
              </a:ext>
            </a:extLst>
          </p:cNvPr>
          <p:cNvSpPr txBox="1"/>
          <p:nvPr/>
        </p:nvSpPr>
        <p:spPr>
          <a:xfrm>
            <a:off x="4857008" y="2612571"/>
            <a:ext cx="4963886" cy="2369880"/>
          </a:xfrm>
          <a:prstGeom prst="rect">
            <a:avLst/>
          </a:prstGeom>
          <a:noFill/>
        </p:spPr>
        <p:txBody>
          <a:bodyPr wrap="square" rtlCol="0">
            <a:spAutoFit/>
          </a:bodyPr>
          <a:lstStyle/>
          <a:p>
            <a:r>
              <a:rPr lang="it-IT" sz="4000" dirty="0">
                <a:solidFill>
                  <a:schemeClr val="bg1"/>
                </a:solidFill>
              </a:rPr>
              <a:t>Henry de </a:t>
            </a:r>
            <a:r>
              <a:rPr lang="it-IT" sz="4000" dirty="0" err="1">
                <a:solidFill>
                  <a:schemeClr val="bg1"/>
                </a:solidFill>
              </a:rPr>
              <a:t>Lubac</a:t>
            </a:r>
            <a:endParaRPr lang="it-IT" sz="4000" dirty="0">
              <a:solidFill>
                <a:schemeClr val="bg1"/>
              </a:solidFill>
            </a:endParaRPr>
          </a:p>
          <a:p>
            <a:endParaRPr lang="it-IT" dirty="0">
              <a:solidFill>
                <a:schemeClr val="bg1"/>
              </a:solidFill>
            </a:endParaRPr>
          </a:p>
          <a:p>
            <a:pPr marL="285750" indent="-285750">
              <a:buFont typeface="Arial" panose="020B0604020202020204" pitchFamily="34" charset="0"/>
              <a:buChar char="•"/>
            </a:pPr>
            <a:r>
              <a:rPr lang="it-IT" dirty="0">
                <a:solidFill>
                  <a:schemeClr val="bg1"/>
                </a:solidFill>
              </a:rPr>
              <a:t>Lo introduce al pensiero dei Padri della Chiesa</a:t>
            </a:r>
          </a:p>
          <a:p>
            <a:endParaRPr lang="it-IT" dirty="0">
              <a:solidFill>
                <a:schemeClr val="bg1"/>
              </a:solidFill>
            </a:endParaRPr>
          </a:p>
          <a:p>
            <a:pPr marL="285750" indent="-285750">
              <a:buFont typeface="Arial" panose="020B0604020202020204" pitchFamily="34" charset="0"/>
              <a:buChar char="•"/>
            </a:pPr>
            <a:r>
              <a:rPr lang="it-IT" dirty="0">
                <a:solidFill>
                  <a:schemeClr val="bg1"/>
                </a:solidFill>
              </a:rPr>
              <a:t>Lo inserisce nei circoli della </a:t>
            </a:r>
            <a:r>
              <a:rPr lang="it-IT" i="1" dirty="0">
                <a:solidFill>
                  <a:schemeClr val="bg1"/>
                </a:solidFill>
              </a:rPr>
              <a:t>nouvelle </a:t>
            </a:r>
            <a:r>
              <a:rPr lang="it-IT" i="1" dirty="0" err="1">
                <a:solidFill>
                  <a:schemeClr val="bg1"/>
                </a:solidFill>
              </a:rPr>
              <a:t>theologie</a:t>
            </a:r>
            <a:endParaRPr lang="it-IT" dirty="0">
              <a:solidFill>
                <a:schemeClr val="bg1"/>
              </a:solidFill>
            </a:endParaRPr>
          </a:p>
        </p:txBody>
      </p:sp>
      <p:pic>
        <p:nvPicPr>
          <p:cNvPr id="7" name="Immagine 6">
            <a:extLst>
              <a:ext uri="{FF2B5EF4-FFF2-40B4-BE49-F238E27FC236}">
                <a16:creationId xmlns:a16="http://schemas.microsoft.com/office/drawing/2014/main" id="{06976260-97A1-0543-8C43-4D7653C2CEA1}"/>
              </a:ext>
            </a:extLst>
          </p:cNvPr>
          <p:cNvPicPr>
            <a:picLocks noChangeAspect="1"/>
          </p:cNvPicPr>
          <p:nvPr/>
        </p:nvPicPr>
        <p:blipFill>
          <a:blip r:embed="rId3">
            <a:alphaModFix amt="18000"/>
          </a:blip>
          <a:stretch>
            <a:fillRect/>
          </a:stretch>
        </p:blipFill>
        <p:spPr>
          <a:xfrm>
            <a:off x="10614891" y="659743"/>
            <a:ext cx="1105219" cy="1338389"/>
          </a:xfrm>
          <a:prstGeom prst="rect">
            <a:avLst/>
          </a:prstGeom>
        </p:spPr>
      </p:pic>
      <p:sp>
        <p:nvSpPr>
          <p:cNvPr id="8" name="Segnaposto numero diapositiva 2">
            <a:extLst>
              <a:ext uri="{FF2B5EF4-FFF2-40B4-BE49-F238E27FC236}">
                <a16:creationId xmlns:a16="http://schemas.microsoft.com/office/drawing/2014/main" id="{033E3801-C953-574E-AE5C-CB3D9A100D26}"/>
              </a:ext>
            </a:extLst>
          </p:cNvPr>
          <p:cNvSpPr txBox="1">
            <a:spLocks/>
          </p:cNvSpPr>
          <p:nvPr/>
        </p:nvSpPr>
        <p:spPr>
          <a:xfrm>
            <a:off x="11463743" y="-181955"/>
            <a:ext cx="1154151" cy="1090789"/>
          </a:xfrm>
          <a:prstGeom prst="rect">
            <a:avLst/>
          </a:prstGeom>
        </p:spPr>
        <p:txBody>
          <a:bodyPr vert="horz" lIns="91440" tIns="45720" rIns="91440" bIns="45720" rtlCol="0" anchor="ctr"/>
          <a:lstStyle>
            <a:defPPr>
              <a:defRPr lang="en-US"/>
            </a:defPPr>
            <a:lvl1pPr marL="0" algn="l" defTabSz="457200" rtl="0" eaLnBrk="1" latinLnBrk="0" hangingPunct="1">
              <a:defRPr sz="3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5</a:t>
            </a:fld>
            <a:endParaRPr lang="en-US" dirty="0"/>
          </a:p>
        </p:txBody>
      </p:sp>
    </p:spTree>
    <p:extLst>
      <p:ext uri="{BB962C8B-B14F-4D97-AF65-F5344CB8AC3E}">
        <p14:creationId xmlns:p14="http://schemas.microsoft.com/office/powerpoint/2010/main" val="37378290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9A2CD62A-32EB-F24A-B665-DD23AFEEA639}"/>
              </a:ext>
            </a:extLst>
          </p:cNvPr>
          <p:cNvSpPr>
            <a:spLocks noGrp="1"/>
          </p:cNvSpPr>
          <p:nvPr>
            <p:ph type="title"/>
          </p:nvPr>
        </p:nvSpPr>
        <p:spPr/>
        <p:txBody>
          <a:bodyPr/>
          <a:lstStyle/>
          <a:p>
            <a:r>
              <a:rPr lang="it-IT" dirty="0"/>
              <a:t>4. Sabato santo: il cammino verso i morti</a:t>
            </a:r>
          </a:p>
        </p:txBody>
      </p:sp>
      <p:sp>
        <p:nvSpPr>
          <p:cNvPr id="10" name="Segnaposto contenuto 9">
            <a:extLst>
              <a:ext uri="{FF2B5EF4-FFF2-40B4-BE49-F238E27FC236}">
                <a16:creationId xmlns:a16="http://schemas.microsoft.com/office/drawing/2014/main" id="{DA96A601-CC54-5C4E-A0A6-FF7B651DB9B7}"/>
              </a:ext>
            </a:extLst>
          </p:cNvPr>
          <p:cNvSpPr>
            <a:spLocks noGrp="1"/>
          </p:cNvSpPr>
          <p:nvPr>
            <p:ph idx="1"/>
          </p:nvPr>
        </p:nvSpPr>
        <p:spPr>
          <a:xfrm>
            <a:off x="0" y="1987180"/>
            <a:ext cx="12191999" cy="4870820"/>
          </a:xfrm>
        </p:spPr>
        <p:txBody>
          <a:bodyPr numCol="1">
            <a:normAutofit/>
          </a:bodyPr>
          <a:lstStyle/>
          <a:p>
            <a:pPr marL="0" indent="0" algn="just">
              <a:buNone/>
            </a:pPr>
            <a:endParaRPr lang="it-IT" sz="2200" dirty="0">
              <a:solidFill>
                <a:schemeClr val="bg1"/>
              </a:solidFill>
            </a:endParaRPr>
          </a:p>
          <a:p>
            <a:pPr marL="0" indent="0" algn="just">
              <a:buNone/>
            </a:pPr>
            <a:endParaRPr lang="it-IT" sz="2200" dirty="0">
              <a:solidFill>
                <a:schemeClr val="bg1"/>
              </a:solidFill>
            </a:endParaRPr>
          </a:p>
        </p:txBody>
      </p:sp>
      <p:sp>
        <p:nvSpPr>
          <p:cNvPr id="4" name="Segnaposto numero diapositiva 3">
            <a:extLst>
              <a:ext uri="{FF2B5EF4-FFF2-40B4-BE49-F238E27FC236}">
                <a16:creationId xmlns:a16="http://schemas.microsoft.com/office/drawing/2014/main" id="{2D1AAA6B-C3E9-6744-945F-FDD7965DBC80}"/>
              </a:ext>
            </a:extLst>
          </p:cNvPr>
          <p:cNvSpPr>
            <a:spLocks noGrp="1"/>
          </p:cNvSpPr>
          <p:nvPr>
            <p:ph type="sldNum" sz="quarter" idx="12"/>
          </p:nvPr>
        </p:nvSpPr>
        <p:spPr>
          <a:xfrm>
            <a:off x="11454938" y="-161173"/>
            <a:ext cx="1154151" cy="1090789"/>
          </a:xfrm>
        </p:spPr>
        <p:txBody>
          <a:bodyPr/>
          <a:lstStyle/>
          <a:p>
            <a:fld id="{6D22F896-40B5-4ADD-8801-0D06FADFA095}" type="slidenum">
              <a:rPr lang="en-US" smtClean="0"/>
              <a:t>50</a:t>
            </a:fld>
            <a:endParaRPr lang="en-US" dirty="0"/>
          </a:p>
        </p:txBody>
      </p:sp>
      <p:pic>
        <p:nvPicPr>
          <p:cNvPr id="6" name="Immagine 5">
            <a:extLst>
              <a:ext uri="{FF2B5EF4-FFF2-40B4-BE49-F238E27FC236}">
                <a16:creationId xmlns:a16="http://schemas.microsoft.com/office/drawing/2014/main" id="{547AD3DC-C23A-2B42-8C10-9620174442DB}"/>
              </a:ext>
            </a:extLst>
          </p:cNvPr>
          <p:cNvPicPr>
            <a:picLocks noChangeAspect="1"/>
          </p:cNvPicPr>
          <p:nvPr/>
        </p:nvPicPr>
        <p:blipFill>
          <a:blip r:embed="rId2"/>
          <a:stretch>
            <a:fillRect/>
          </a:stretch>
        </p:blipFill>
        <p:spPr>
          <a:xfrm>
            <a:off x="10501399" y="600214"/>
            <a:ext cx="953539" cy="1386966"/>
          </a:xfrm>
          <a:prstGeom prst="rect">
            <a:avLst/>
          </a:prstGeom>
        </p:spPr>
      </p:pic>
      <p:sp>
        <p:nvSpPr>
          <p:cNvPr id="2" name="CasellaDiTesto 1">
            <a:extLst>
              <a:ext uri="{FF2B5EF4-FFF2-40B4-BE49-F238E27FC236}">
                <a16:creationId xmlns:a16="http://schemas.microsoft.com/office/drawing/2014/main" id="{34FDD91B-376F-BE4C-BB83-CE4E44429F81}"/>
              </a:ext>
            </a:extLst>
          </p:cNvPr>
          <p:cNvSpPr txBox="1"/>
          <p:nvPr/>
        </p:nvSpPr>
        <p:spPr>
          <a:xfrm>
            <a:off x="114300" y="2007645"/>
            <a:ext cx="12191999" cy="3662541"/>
          </a:xfrm>
          <a:prstGeom prst="rect">
            <a:avLst/>
          </a:prstGeom>
          <a:noFill/>
        </p:spPr>
        <p:txBody>
          <a:bodyPr wrap="square" rtlCol="0">
            <a:spAutoFit/>
          </a:bodyPr>
          <a:lstStyle/>
          <a:p>
            <a:pPr marL="285750" indent="-285750">
              <a:buFont typeface="Arial" panose="020B0604020202020204" pitchFamily="34" charset="0"/>
              <a:buChar char="•"/>
            </a:pPr>
            <a:r>
              <a:rPr lang="it-IT" sz="2400" i="1" dirty="0">
                <a:solidFill>
                  <a:schemeClr val="bg1"/>
                </a:solidFill>
              </a:rPr>
              <a:t>Solidarietà</a:t>
            </a:r>
            <a:endParaRPr lang="it-IT" sz="2400" dirty="0">
              <a:solidFill>
                <a:schemeClr val="bg1"/>
              </a:solidFill>
            </a:endParaRPr>
          </a:p>
          <a:p>
            <a:r>
              <a:rPr lang="it-IT" sz="2400" dirty="0">
                <a:solidFill>
                  <a:schemeClr val="bg1"/>
                </a:solidFill>
              </a:rPr>
              <a:t>Solidarietà ultima è lo scopo ed il punto di arrivo del </a:t>
            </a:r>
            <a:r>
              <a:rPr lang="it-IT" sz="2400" i="1" dirty="0" err="1">
                <a:solidFill>
                  <a:schemeClr val="bg1"/>
                </a:solidFill>
              </a:rPr>
              <a:t>descensus</a:t>
            </a:r>
            <a:r>
              <a:rPr lang="it-IT" sz="2400" i="1" dirty="0">
                <a:solidFill>
                  <a:schemeClr val="bg1"/>
                </a:solidFill>
              </a:rPr>
              <a:t> </a:t>
            </a:r>
            <a:r>
              <a:rPr lang="it-IT" sz="2400" dirty="0">
                <a:solidFill>
                  <a:schemeClr val="bg1"/>
                </a:solidFill>
              </a:rPr>
              <a:t>descritto dalla Scrittura. E poiché l’uomo è un’unità psico-fisica, Cristo dovette fermarsi tra i morti nell’</a:t>
            </a:r>
            <a:r>
              <a:rPr lang="it-IT" sz="2400" i="1" dirty="0">
                <a:solidFill>
                  <a:schemeClr val="bg1"/>
                </a:solidFill>
              </a:rPr>
              <a:t>Ade</a:t>
            </a:r>
            <a:r>
              <a:rPr lang="it-IT" sz="2400" dirty="0">
                <a:solidFill>
                  <a:schemeClr val="bg1"/>
                </a:solidFill>
              </a:rPr>
              <a:t> per tutto il tempo che il suo corpo restò nel sepolcro. Perché tutti i peccatori potessero essere salvati, Cristo, per redimerli, non solo volle morire ma scendere con l’anima </a:t>
            </a:r>
            <a:r>
              <a:rPr lang="it-IT" sz="2400" i="1" dirty="0">
                <a:solidFill>
                  <a:schemeClr val="bg1"/>
                </a:solidFill>
              </a:rPr>
              <a:t>ad </a:t>
            </a:r>
            <a:r>
              <a:rPr lang="it-IT" sz="2400" i="1" dirty="0" err="1">
                <a:solidFill>
                  <a:schemeClr val="bg1"/>
                </a:solidFill>
              </a:rPr>
              <a:t>infernum</a:t>
            </a:r>
            <a:r>
              <a:rPr lang="it-IT" sz="2400" i="1" dirty="0">
                <a:solidFill>
                  <a:schemeClr val="bg1"/>
                </a:solidFill>
              </a:rPr>
              <a:t>. </a:t>
            </a:r>
            <a:r>
              <a:rPr lang="it-IT" sz="2400" dirty="0">
                <a:solidFill>
                  <a:schemeClr val="bg1"/>
                </a:solidFill>
              </a:rPr>
              <a:t>Tra i morti non esiste alcuna comunicazione vitale. La solidarietà con i morti significa quindi trovarsi nella stessa solitudine.</a:t>
            </a:r>
          </a:p>
          <a:p>
            <a:r>
              <a:rPr lang="it-IT" sz="2400" dirty="0">
                <a:solidFill>
                  <a:schemeClr val="bg1"/>
                </a:solidFill>
              </a:rPr>
              <a:t>L’uomo in possesso della fede, della speranza e della carità è riconciliato quindi con Dio e può ottenere riconciliazione solo attraverso Cristo</a:t>
            </a:r>
            <a:r>
              <a:rPr lang="it-IT" sz="2000" dirty="0">
                <a:solidFill>
                  <a:schemeClr val="bg1"/>
                </a:solidFill>
              </a:rPr>
              <a:t>.</a:t>
            </a:r>
          </a:p>
          <a:p>
            <a:pPr algn="just"/>
            <a:endParaRPr lang="it-IT" sz="1600" i="1" dirty="0">
              <a:solidFill>
                <a:schemeClr val="bg1"/>
              </a:solidFill>
            </a:endParaRPr>
          </a:p>
        </p:txBody>
      </p:sp>
    </p:spTree>
    <p:extLst>
      <p:ext uri="{BB962C8B-B14F-4D97-AF65-F5344CB8AC3E}">
        <p14:creationId xmlns:p14="http://schemas.microsoft.com/office/powerpoint/2010/main" val="25273143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9A2CD62A-32EB-F24A-B665-DD23AFEEA639}"/>
              </a:ext>
            </a:extLst>
          </p:cNvPr>
          <p:cNvSpPr>
            <a:spLocks noGrp="1"/>
          </p:cNvSpPr>
          <p:nvPr>
            <p:ph type="title"/>
          </p:nvPr>
        </p:nvSpPr>
        <p:spPr/>
        <p:txBody>
          <a:bodyPr/>
          <a:lstStyle/>
          <a:p>
            <a:r>
              <a:rPr lang="it-IT" dirty="0"/>
              <a:t>4. Sabato santo: il cammino verso i morti</a:t>
            </a:r>
          </a:p>
        </p:txBody>
      </p:sp>
      <p:sp>
        <p:nvSpPr>
          <p:cNvPr id="10" name="Segnaposto contenuto 9">
            <a:extLst>
              <a:ext uri="{FF2B5EF4-FFF2-40B4-BE49-F238E27FC236}">
                <a16:creationId xmlns:a16="http://schemas.microsoft.com/office/drawing/2014/main" id="{DA96A601-CC54-5C4E-A0A6-FF7B651DB9B7}"/>
              </a:ext>
            </a:extLst>
          </p:cNvPr>
          <p:cNvSpPr>
            <a:spLocks noGrp="1"/>
          </p:cNvSpPr>
          <p:nvPr>
            <p:ph idx="1"/>
          </p:nvPr>
        </p:nvSpPr>
        <p:spPr>
          <a:xfrm>
            <a:off x="0" y="1987180"/>
            <a:ext cx="12191999" cy="4870820"/>
          </a:xfrm>
        </p:spPr>
        <p:txBody>
          <a:bodyPr numCol="1">
            <a:normAutofit/>
          </a:bodyPr>
          <a:lstStyle/>
          <a:p>
            <a:pPr marL="0" indent="0" algn="just">
              <a:buNone/>
            </a:pPr>
            <a:endParaRPr lang="it-IT" sz="2200" dirty="0">
              <a:solidFill>
                <a:schemeClr val="bg1"/>
              </a:solidFill>
            </a:endParaRPr>
          </a:p>
          <a:p>
            <a:pPr marL="0" indent="0" algn="just">
              <a:buNone/>
            </a:pPr>
            <a:endParaRPr lang="it-IT" sz="2200" dirty="0">
              <a:solidFill>
                <a:schemeClr val="bg1"/>
              </a:solidFill>
            </a:endParaRPr>
          </a:p>
        </p:txBody>
      </p:sp>
      <p:sp>
        <p:nvSpPr>
          <p:cNvPr id="4" name="Segnaposto numero diapositiva 3">
            <a:extLst>
              <a:ext uri="{FF2B5EF4-FFF2-40B4-BE49-F238E27FC236}">
                <a16:creationId xmlns:a16="http://schemas.microsoft.com/office/drawing/2014/main" id="{2D1AAA6B-C3E9-6744-945F-FDD7965DBC80}"/>
              </a:ext>
            </a:extLst>
          </p:cNvPr>
          <p:cNvSpPr>
            <a:spLocks noGrp="1"/>
          </p:cNvSpPr>
          <p:nvPr>
            <p:ph type="sldNum" sz="quarter" idx="12"/>
          </p:nvPr>
        </p:nvSpPr>
        <p:spPr>
          <a:xfrm>
            <a:off x="11454938" y="-161173"/>
            <a:ext cx="1154151" cy="1090789"/>
          </a:xfrm>
        </p:spPr>
        <p:txBody>
          <a:bodyPr/>
          <a:lstStyle/>
          <a:p>
            <a:fld id="{6D22F896-40B5-4ADD-8801-0D06FADFA095}" type="slidenum">
              <a:rPr lang="en-US" smtClean="0"/>
              <a:t>51</a:t>
            </a:fld>
            <a:endParaRPr lang="en-US" dirty="0"/>
          </a:p>
        </p:txBody>
      </p:sp>
      <p:pic>
        <p:nvPicPr>
          <p:cNvPr id="6" name="Immagine 5">
            <a:extLst>
              <a:ext uri="{FF2B5EF4-FFF2-40B4-BE49-F238E27FC236}">
                <a16:creationId xmlns:a16="http://schemas.microsoft.com/office/drawing/2014/main" id="{547AD3DC-C23A-2B42-8C10-9620174442DB}"/>
              </a:ext>
            </a:extLst>
          </p:cNvPr>
          <p:cNvPicPr>
            <a:picLocks noChangeAspect="1"/>
          </p:cNvPicPr>
          <p:nvPr/>
        </p:nvPicPr>
        <p:blipFill>
          <a:blip r:embed="rId2"/>
          <a:stretch>
            <a:fillRect/>
          </a:stretch>
        </p:blipFill>
        <p:spPr>
          <a:xfrm>
            <a:off x="10501399" y="600214"/>
            <a:ext cx="953539" cy="1386966"/>
          </a:xfrm>
          <a:prstGeom prst="rect">
            <a:avLst/>
          </a:prstGeom>
        </p:spPr>
      </p:pic>
      <p:sp>
        <p:nvSpPr>
          <p:cNvPr id="2" name="CasellaDiTesto 1">
            <a:extLst>
              <a:ext uri="{FF2B5EF4-FFF2-40B4-BE49-F238E27FC236}">
                <a16:creationId xmlns:a16="http://schemas.microsoft.com/office/drawing/2014/main" id="{34FDD91B-376F-BE4C-BB83-CE4E44429F81}"/>
              </a:ext>
            </a:extLst>
          </p:cNvPr>
          <p:cNvSpPr txBox="1"/>
          <p:nvPr/>
        </p:nvSpPr>
        <p:spPr>
          <a:xfrm>
            <a:off x="114300" y="2007645"/>
            <a:ext cx="12191999" cy="3662541"/>
          </a:xfrm>
          <a:prstGeom prst="rect">
            <a:avLst/>
          </a:prstGeom>
          <a:noFill/>
        </p:spPr>
        <p:txBody>
          <a:bodyPr wrap="square" rtlCol="0">
            <a:spAutoFit/>
          </a:bodyPr>
          <a:lstStyle/>
          <a:p>
            <a:r>
              <a:rPr lang="it-IT" sz="2400" dirty="0">
                <a:solidFill>
                  <a:schemeClr val="bg1"/>
                </a:solidFill>
              </a:rPr>
              <a:t>Cristo è dunque disceso nell’essere nella morte</a:t>
            </a:r>
            <a:r>
              <a:rPr lang="it-IT" sz="2400" i="1" dirty="0">
                <a:solidFill>
                  <a:schemeClr val="bg1"/>
                </a:solidFill>
              </a:rPr>
              <a:t> «per portare i nostri peccati, così come era conveniente che egli scendesse all’Ade per liberarci dalla discesa all’Ade </a:t>
            </a:r>
            <a:r>
              <a:rPr lang="it-IT" sz="2400" dirty="0">
                <a:solidFill>
                  <a:schemeClr val="bg1"/>
                </a:solidFill>
              </a:rPr>
              <a:t>[…]</a:t>
            </a:r>
            <a:r>
              <a:rPr lang="it-IT" sz="2400" i="1" dirty="0">
                <a:solidFill>
                  <a:schemeClr val="bg1"/>
                </a:solidFill>
              </a:rPr>
              <a:t>, conformemente alle parole di Isaia: “Veramente ha preso su di sé la nostra malattia e ha portato i nostri dolori”» </a:t>
            </a:r>
            <a:r>
              <a:rPr lang="it-IT" sz="2400" dirty="0">
                <a:solidFill>
                  <a:schemeClr val="bg1"/>
                </a:solidFill>
              </a:rPr>
              <a:t>(Tommaso D’Aquino, </a:t>
            </a:r>
            <a:r>
              <a:rPr lang="it-IT" sz="2400" i="1" dirty="0">
                <a:solidFill>
                  <a:schemeClr val="bg1"/>
                </a:solidFill>
              </a:rPr>
              <a:t>Summa </a:t>
            </a:r>
            <a:r>
              <a:rPr lang="it-IT" sz="2400" i="1" dirty="0" err="1">
                <a:solidFill>
                  <a:schemeClr val="bg1"/>
                </a:solidFill>
              </a:rPr>
              <a:t>Theologiae</a:t>
            </a:r>
            <a:r>
              <a:rPr lang="it-IT" sz="2400" dirty="0">
                <a:solidFill>
                  <a:schemeClr val="bg1"/>
                </a:solidFill>
              </a:rPr>
              <a:t>, III, </a:t>
            </a:r>
            <a:r>
              <a:rPr lang="it-IT" sz="2400" dirty="0" err="1">
                <a:solidFill>
                  <a:schemeClr val="bg1"/>
                </a:solidFill>
              </a:rPr>
              <a:t>q</a:t>
            </a:r>
            <a:r>
              <a:rPr lang="it-IT" sz="2400" dirty="0">
                <a:solidFill>
                  <a:schemeClr val="bg1"/>
                </a:solidFill>
              </a:rPr>
              <a:t>. 52, a. I c).</a:t>
            </a:r>
          </a:p>
          <a:p>
            <a:endParaRPr lang="it-IT" sz="2400" dirty="0">
              <a:solidFill>
                <a:schemeClr val="bg1"/>
              </a:solidFill>
            </a:endParaRPr>
          </a:p>
          <a:p>
            <a:r>
              <a:rPr lang="it-IT" sz="2400" dirty="0">
                <a:solidFill>
                  <a:schemeClr val="bg1"/>
                </a:solidFill>
              </a:rPr>
              <a:t>Nell’</a:t>
            </a:r>
            <a:r>
              <a:rPr lang="it-IT" sz="2400" i="1" dirty="0">
                <a:solidFill>
                  <a:schemeClr val="bg1"/>
                </a:solidFill>
              </a:rPr>
              <a:t>Ade</a:t>
            </a:r>
            <a:r>
              <a:rPr lang="it-IT" sz="2400" dirty="0">
                <a:solidFill>
                  <a:schemeClr val="bg1"/>
                </a:solidFill>
              </a:rPr>
              <a:t>, Cristo appare ormai ai </a:t>
            </a:r>
            <a:r>
              <a:rPr lang="it-IT" sz="2400" i="1" dirty="0">
                <a:solidFill>
                  <a:schemeClr val="bg1"/>
                </a:solidFill>
              </a:rPr>
              <a:t>«senza forza»</a:t>
            </a:r>
            <a:r>
              <a:rPr lang="it-IT" sz="2400" dirty="0">
                <a:solidFill>
                  <a:schemeClr val="bg1"/>
                </a:solidFill>
              </a:rPr>
              <a:t>; egli non può condurre una lotta attiva contro le forze dell’inferno e tanto meno può soggettivamente trionfare, in quanto ciò presupporrebbe, a sua volta, vita e forza. (146s)</a:t>
            </a:r>
          </a:p>
          <a:p>
            <a:pPr algn="just"/>
            <a:endParaRPr lang="it-IT" sz="1600" i="1" dirty="0">
              <a:solidFill>
                <a:schemeClr val="bg1"/>
              </a:solidFill>
            </a:endParaRPr>
          </a:p>
        </p:txBody>
      </p:sp>
    </p:spTree>
    <p:extLst>
      <p:ext uri="{BB962C8B-B14F-4D97-AF65-F5344CB8AC3E}">
        <p14:creationId xmlns:p14="http://schemas.microsoft.com/office/powerpoint/2010/main" val="28885056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9A2CD62A-32EB-F24A-B665-DD23AFEEA639}"/>
              </a:ext>
            </a:extLst>
          </p:cNvPr>
          <p:cNvSpPr>
            <a:spLocks noGrp="1"/>
          </p:cNvSpPr>
          <p:nvPr>
            <p:ph type="title"/>
          </p:nvPr>
        </p:nvSpPr>
        <p:spPr/>
        <p:txBody>
          <a:bodyPr/>
          <a:lstStyle/>
          <a:p>
            <a:r>
              <a:rPr lang="it-IT" dirty="0"/>
              <a:t>4. Sabato santo: il cammino verso i morti</a:t>
            </a:r>
          </a:p>
        </p:txBody>
      </p:sp>
      <p:sp>
        <p:nvSpPr>
          <p:cNvPr id="10" name="Segnaposto contenuto 9">
            <a:extLst>
              <a:ext uri="{FF2B5EF4-FFF2-40B4-BE49-F238E27FC236}">
                <a16:creationId xmlns:a16="http://schemas.microsoft.com/office/drawing/2014/main" id="{DA96A601-CC54-5C4E-A0A6-FF7B651DB9B7}"/>
              </a:ext>
            </a:extLst>
          </p:cNvPr>
          <p:cNvSpPr>
            <a:spLocks noGrp="1"/>
          </p:cNvSpPr>
          <p:nvPr>
            <p:ph idx="1"/>
          </p:nvPr>
        </p:nvSpPr>
        <p:spPr>
          <a:xfrm>
            <a:off x="0" y="1987180"/>
            <a:ext cx="12191999" cy="4870820"/>
          </a:xfrm>
        </p:spPr>
        <p:txBody>
          <a:bodyPr numCol="1">
            <a:normAutofit/>
          </a:bodyPr>
          <a:lstStyle/>
          <a:p>
            <a:pPr marL="0" indent="0" algn="just">
              <a:buNone/>
            </a:pPr>
            <a:endParaRPr lang="it-IT" sz="2200" dirty="0">
              <a:solidFill>
                <a:schemeClr val="bg1"/>
              </a:solidFill>
            </a:endParaRPr>
          </a:p>
          <a:p>
            <a:pPr marL="0" indent="0" algn="just">
              <a:buNone/>
            </a:pPr>
            <a:endParaRPr lang="it-IT" sz="2200" dirty="0">
              <a:solidFill>
                <a:schemeClr val="bg1"/>
              </a:solidFill>
            </a:endParaRPr>
          </a:p>
        </p:txBody>
      </p:sp>
      <p:sp>
        <p:nvSpPr>
          <p:cNvPr id="4" name="Segnaposto numero diapositiva 3">
            <a:extLst>
              <a:ext uri="{FF2B5EF4-FFF2-40B4-BE49-F238E27FC236}">
                <a16:creationId xmlns:a16="http://schemas.microsoft.com/office/drawing/2014/main" id="{2D1AAA6B-C3E9-6744-945F-FDD7965DBC80}"/>
              </a:ext>
            </a:extLst>
          </p:cNvPr>
          <p:cNvSpPr>
            <a:spLocks noGrp="1"/>
          </p:cNvSpPr>
          <p:nvPr>
            <p:ph type="sldNum" sz="quarter" idx="12"/>
          </p:nvPr>
        </p:nvSpPr>
        <p:spPr>
          <a:xfrm>
            <a:off x="11454938" y="-161173"/>
            <a:ext cx="1154151" cy="1090789"/>
          </a:xfrm>
        </p:spPr>
        <p:txBody>
          <a:bodyPr/>
          <a:lstStyle/>
          <a:p>
            <a:fld id="{6D22F896-40B5-4ADD-8801-0D06FADFA095}" type="slidenum">
              <a:rPr lang="en-US" smtClean="0"/>
              <a:t>52</a:t>
            </a:fld>
            <a:endParaRPr lang="en-US" dirty="0"/>
          </a:p>
        </p:txBody>
      </p:sp>
      <p:pic>
        <p:nvPicPr>
          <p:cNvPr id="6" name="Immagine 5">
            <a:extLst>
              <a:ext uri="{FF2B5EF4-FFF2-40B4-BE49-F238E27FC236}">
                <a16:creationId xmlns:a16="http://schemas.microsoft.com/office/drawing/2014/main" id="{547AD3DC-C23A-2B42-8C10-9620174442DB}"/>
              </a:ext>
            </a:extLst>
          </p:cNvPr>
          <p:cNvPicPr>
            <a:picLocks noChangeAspect="1"/>
          </p:cNvPicPr>
          <p:nvPr/>
        </p:nvPicPr>
        <p:blipFill>
          <a:blip r:embed="rId2"/>
          <a:stretch>
            <a:fillRect/>
          </a:stretch>
        </p:blipFill>
        <p:spPr>
          <a:xfrm>
            <a:off x="10501399" y="600214"/>
            <a:ext cx="953539" cy="1386966"/>
          </a:xfrm>
          <a:prstGeom prst="rect">
            <a:avLst/>
          </a:prstGeom>
        </p:spPr>
      </p:pic>
      <p:sp>
        <p:nvSpPr>
          <p:cNvPr id="2" name="CasellaDiTesto 1">
            <a:extLst>
              <a:ext uri="{FF2B5EF4-FFF2-40B4-BE49-F238E27FC236}">
                <a16:creationId xmlns:a16="http://schemas.microsoft.com/office/drawing/2014/main" id="{34FDD91B-376F-BE4C-BB83-CE4E44429F81}"/>
              </a:ext>
            </a:extLst>
          </p:cNvPr>
          <p:cNvSpPr txBox="1"/>
          <p:nvPr/>
        </p:nvSpPr>
        <p:spPr>
          <a:xfrm>
            <a:off x="114300" y="2007645"/>
            <a:ext cx="12191999" cy="4154984"/>
          </a:xfrm>
          <a:prstGeom prst="rect">
            <a:avLst/>
          </a:prstGeom>
          <a:noFill/>
        </p:spPr>
        <p:txBody>
          <a:bodyPr wrap="square" rtlCol="0">
            <a:spAutoFit/>
          </a:bodyPr>
          <a:lstStyle/>
          <a:p>
            <a:r>
              <a:rPr lang="it-IT" sz="2400" b="1" dirty="0">
                <a:solidFill>
                  <a:schemeClr val="bg1"/>
                </a:solidFill>
              </a:rPr>
              <a:t>- L’essere morto del figlio di Dio</a:t>
            </a:r>
          </a:p>
          <a:p>
            <a:r>
              <a:rPr lang="it-IT" sz="2400" dirty="0">
                <a:solidFill>
                  <a:schemeClr val="bg1"/>
                </a:solidFill>
              </a:rPr>
              <a:t>Il redentore, risparmiando ai morti, nella propria solidarietà con essi, tutta l’esperienza della morte prese su di </a:t>
            </a:r>
            <a:r>
              <a:rPr lang="it-IT" sz="2400" dirty="0" err="1">
                <a:solidFill>
                  <a:schemeClr val="bg1"/>
                </a:solidFill>
              </a:rPr>
              <a:t>sè</a:t>
            </a:r>
            <a:r>
              <a:rPr lang="it-IT" sz="2400" dirty="0">
                <a:solidFill>
                  <a:schemeClr val="bg1"/>
                </a:solidFill>
              </a:rPr>
              <a:t> tutta questa esperienza, sostituendosi ad essi.</a:t>
            </a:r>
          </a:p>
          <a:p>
            <a:r>
              <a:rPr lang="it-IT" sz="2400" dirty="0">
                <a:solidFill>
                  <a:schemeClr val="bg1"/>
                </a:solidFill>
              </a:rPr>
              <a:t>Proprio così egli si dimostra l’unico che, andando al di là della comune esperienza della morte, a misurato le profondità dell’abisso. </a:t>
            </a:r>
          </a:p>
          <a:p>
            <a:r>
              <a:rPr lang="it-IT" sz="2400" dirty="0">
                <a:solidFill>
                  <a:schemeClr val="bg1"/>
                </a:solidFill>
              </a:rPr>
              <a:t>E bisogna rifiutare come incompleta una teologia della morte che limita la solidarietà di Gesù con i peccatori semplice atto di decisione o di donazione della sua intera </a:t>
            </a:r>
            <a:r>
              <a:rPr lang="it-IT" sz="2400" dirty="0" err="1">
                <a:solidFill>
                  <a:schemeClr val="bg1"/>
                </a:solidFill>
              </a:rPr>
              <a:t>esisstenza</a:t>
            </a:r>
            <a:r>
              <a:rPr lang="it-IT" sz="2400" dirty="0">
                <a:solidFill>
                  <a:schemeClr val="bg1"/>
                </a:solidFill>
              </a:rPr>
              <a:t> nell’istante della morte.</a:t>
            </a:r>
          </a:p>
          <a:p>
            <a:r>
              <a:rPr lang="it-IT" sz="2400" dirty="0">
                <a:solidFill>
                  <a:schemeClr val="bg1"/>
                </a:solidFill>
              </a:rPr>
              <a:t>E affinché la morte di Cristo possa essere inclusiva, deve nello stesso tempo essere esclusiva è unica e la sua forza di espiazione sostitutiva.(150)</a:t>
            </a:r>
          </a:p>
          <a:p>
            <a:r>
              <a:rPr lang="it-IT" sz="2400" dirty="0">
                <a:solidFill>
                  <a:schemeClr val="bg1"/>
                </a:solidFill>
              </a:rPr>
              <a:t>Da qui tre traiettorie:</a:t>
            </a:r>
            <a:endParaRPr lang="it-IT" sz="1600" dirty="0">
              <a:solidFill>
                <a:schemeClr val="bg1"/>
              </a:solidFill>
            </a:endParaRPr>
          </a:p>
        </p:txBody>
      </p:sp>
    </p:spTree>
    <p:extLst>
      <p:ext uri="{BB962C8B-B14F-4D97-AF65-F5344CB8AC3E}">
        <p14:creationId xmlns:p14="http://schemas.microsoft.com/office/powerpoint/2010/main" val="11058985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9A2CD62A-32EB-F24A-B665-DD23AFEEA639}"/>
              </a:ext>
            </a:extLst>
          </p:cNvPr>
          <p:cNvSpPr>
            <a:spLocks noGrp="1"/>
          </p:cNvSpPr>
          <p:nvPr>
            <p:ph type="title"/>
          </p:nvPr>
        </p:nvSpPr>
        <p:spPr/>
        <p:txBody>
          <a:bodyPr/>
          <a:lstStyle/>
          <a:p>
            <a:r>
              <a:rPr lang="it-IT" dirty="0"/>
              <a:t>4. Sabato santo: il cammino verso i morti</a:t>
            </a:r>
          </a:p>
        </p:txBody>
      </p:sp>
      <p:sp>
        <p:nvSpPr>
          <p:cNvPr id="10" name="Segnaposto contenuto 9">
            <a:extLst>
              <a:ext uri="{FF2B5EF4-FFF2-40B4-BE49-F238E27FC236}">
                <a16:creationId xmlns:a16="http://schemas.microsoft.com/office/drawing/2014/main" id="{DA96A601-CC54-5C4E-A0A6-FF7B651DB9B7}"/>
              </a:ext>
            </a:extLst>
          </p:cNvPr>
          <p:cNvSpPr>
            <a:spLocks noGrp="1"/>
          </p:cNvSpPr>
          <p:nvPr>
            <p:ph idx="1"/>
          </p:nvPr>
        </p:nvSpPr>
        <p:spPr>
          <a:xfrm>
            <a:off x="0" y="1987180"/>
            <a:ext cx="12191999" cy="4870820"/>
          </a:xfrm>
        </p:spPr>
        <p:txBody>
          <a:bodyPr numCol="1">
            <a:normAutofit/>
          </a:bodyPr>
          <a:lstStyle/>
          <a:p>
            <a:pPr marL="0" indent="0" algn="just">
              <a:buNone/>
            </a:pPr>
            <a:endParaRPr lang="it-IT" sz="2200" dirty="0">
              <a:solidFill>
                <a:schemeClr val="bg1"/>
              </a:solidFill>
            </a:endParaRPr>
          </a:p>
          <a:p>
            <a:pPr marL="0" indent="0" algn="just">
              <a:buNone/>
            </a:pPr>
            <a:endParaRPr lang="it-IT" sz="2200" dirty="0">
              <a:solidFill>
                <a:schemeClr val="bg1"/>
              </a:solidFill>
            </a:endParaRPr>
          </a:p>
        </p:txBody>
      </p:sp>
      <p:sp>
        <p:nvSpPr>
          <p:cNvPr id="4" name="Segnaposto numero diapositiva 3">
            <a:extLst>
              <a:ext uri="{FF2B5EF4-FFF2-40B4-BE49-F238E27FC236}">
                <a16:creationId xmlns:a16="http://schemas.microsoft.com/office/drawing/2014/main" id="{2D1AAA6B-C3E9-6744-945F-FDD7965DBC80}"/>
              </a:ext>
            </a:extLst>
          </p:cNvPr>
          <p:cNvSpPr>
            <a:spLocks noGrp="1"/>
          </p:cNvSpPr>
          <p:nvPr>
            <p:ph type="sldNum" sz="quarter" idx="12"/>
          </p:nvPr>
        </p:nvSpPr>
        <p:spPr>
          <a:xfrm>
            <a:off x="11454938" y="-161173"/>
            <a:ext cx="1154151" cy="1090789"/>
          </a:xfrm>
        </p:spPr>
        <p:txBody>
          <a:bodyPr/>
          <a:lstStyle/>
          <a:p>
            <a:fld id="{6D22F896-40B5-4ADD-8801-0D06FADFA095}" type="slidenum">
              <a:rPr lang="en-US" smtClean="0"/>
              <a:t>53</a:t>
            </a:fld>
            <a:endParaRPr lang="en-US" dirty="0"/>
          </a:p>
        </p:txBody>
      </p:sp>
      <p:pic>
        <p:nvPicPr>
          <p:cNvPr id="6" name="Immagine 5">
            <a:extLst>
              <a:ext uri="{FF2B5EF4-FFF2-40B4-BE49-F238E27FC236}">
                <a16:creationId xmlns:a16="http://schemas.microsoft.com/office/drawing/2014/main" id="{547AD3DC-C23A-2B42-8C10-9620174442DB}"/>
              </a:ext>
            </a:extLst>
          </p:cNvPr>
          <p:cNvPicPr>
            <a:picLocks noChangeAspect="1"/>
          </p:cNvPicPr>
          <p:nvPr/>
        </p:nvPicPr>
        <p:blipFill>
          <a:blip r:embed="rId2"/>
          <a:stretch>
            <a:fillRect/>
          </a:stretch>
        </p:blipFill>
        <p:spPr>
          <a:xfrm>
            <a:off x="10501399" y="600214"/>
            <a:ext cx="953539" cy="1386966"/>
          </a:xfrm>
          <a:prstGeom prst="rect">
            <a:avLst/>
          </a:prstGeom>
        </p:spPr>
      </p:pic>
      <p:sp>
        <p:nvSpPr>
          <p:cNvPr id="2" name="CasellaDiTesto 1">
            <a:extLst>
              <a:ext uri="{FF2B5EF4-FFF2-40B4-BE49-F238E27FC236}">
                <a16:creationId xmlns:a16="http://schemas.microsoft.com/office/drawing/2014/main" id="{34FDD91B-376F-BE4C-BB83-CE4E44429F81}"/>
              </a:ext>
            </a:extLst>
          </p:cNvPr>
          <p:cNvSpPr txBox="1"/>
          <p:nvPr/>
        </p:nvSpPr>
        <p:spPr>
          <a:xfrm>
            <a:off x="114300" y="2007645"/>
            <a:ext cx="12191999" cy="3416320"/>
          </a:xfrm>
          <a:prstGeom prst="rect">
            <a:avLst/>
          </a:prstGeom>
          <a:noFill/>
        </p:spPr>
        <p:txBody>
          <a:bodyPr wrap="square" rtlCol="0">
            <a:spAutoFit/>
          </a:bodyPr>
          <a:lstStyle/>
          <a:p>
            <a:pPr marL="1371600" lvl="2" indent="-457200">
              <a:buAutoNum type="arabicPeriod"/>
            </a:pPr>
            <a:r>
              <a:rPr lang="it-IT" sz="2400" i="1" dirty="0">
                <a:solidFill>
                  <a:schemeClr val="bg1"/>
                </a:solidFill>
              </a:rPr>
              <a:t>l’esperienza della seconda morte</a:t>
            </a:r>
          </a:p>
          <a:p>
            <a:r>
              <a:rPr lang="it-IT" sz="2400" dirty="0">
                <a:solidFill>
                  <a:schemeClr val="bg1"/>
                </a:solidFill>
              </a:rPr>
              <a:t>La visione della morte per esperienza immediata costituisce la pena più perfetta. Ora poiché la morte di Cristo fu perfetta, giacché i video per conoscenza propria la morte che aveva scelto liberamente di affrontare, l’anima di Cristo discesa all’inferno dove siamo visione della morte.</a:t>
            </a:r>
          </a:p>
          <a:p>
            <a:r>
              <a:rPr lang="it-IT" sz="2400" dirty="0">
                <a:solidFill>
                  <a:schemeClr val="bg1"/>
                </a:solidFill>
              </a:rPr>
              <a:t>La sofferenza di Cristo, quella di qui impossibile pensarne una maggiore, era come quella dei dannati che non possono essere dannati ancora di più, arrivò cioè alla pena dell’inferno… Egli è il solo che attraverso la morte siffatta penetrò nella gloria. (Niccolò Cusano, citato 152).</a:t>
            </a:r>
            <a:endParaRPr lang="it-IT" sz="1600" dirty="0">
              <a:solidFill>
                <a:schemeClr val="bg1"/>
              </a:solidFill>
            </a:endParaRPr>
          </a:p>
        </p:txBody>
      </p:sp>
    </p:spTree>
    <p:extLst>
      <p:ext uri="{BB962C8B-B14F-4D97-AF65-F5344CB8AC3E}">
        <p14:creationId xmlns:p14="http://schemas.microsoft.com/office/powerpoint/2010/main" val="29315549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9A2CD62A-32EB-F24A-B665-DD23AFEEA639}"/>
              </a:ext>
            </a:extLst>
          </p:cNvPr>
          <p:cNvSpPr>
            <a:spLocks noGrp="1"/>
          </p:cNvSpPr>
          <p:nvPr>
            <p:ph type="title"/>
          </p:nvPr>
        </p:nvSpPr>
        <p:spPr/>
        <p:txBody>
          <a:bodyPr/>
          <a:lstStyle/>
          <a:p>
            <a:r>
              <a:rPr lang="it-IT" dirty="0"/>
              <a:t>4. Sabato santo: il cammino verso i morti</a:t>
            </a:r>
          </a:p>
        </p:txBody>
      </p:sp>
      <p:sp>
        <p:nvSpPr>
          <p:cNvPr id="10" name="Segnaposto contenuto 9">
            <a:extLst>
              <a:ext uri="{FF2B5EF4-FFF2-40B4-BE49-F238E27FC236}">
                <a16:creationId xmlns:a16="http://schemas.microsoft.com/office/drawing/2014/main" id="{DA96A601-CC54-5C4E-A0A6-FF7B651DB9B7}"/>
              </a:ext>
            </a:extLst>
          </p:cNvPr>
          <p:cNvSpPr>
            <a:spLocks noGrp="1"/>
          </p:cNvSpPr>
          <p:nvPr>
            <p:ph idx="1"/>
          </p:nvPr>
        </p:nvSpPr>
        <p:spPr>
          <a:xfrm>
            <a:off x="0" y="1987180"/>
            <a:ext cx="12191999" cy="4870820"/>
          </a:xfrm>
        </p:spPr>
        <p:txBody>
          <a:bodyPr numCol="1">
            <a:normAutofit/>
          </a:bodyPr>
          <a:lstStyle/>
          <a:p>
            <a:pPr marL="0" indent="0" algn="just">
              <a:buNone/>
            </a:pPr>
            <a:endParaRPr lang="it-IT" sz="2200" dirty="0">
              <a:solidFill>
                <a:schemeClr val="bg1"/>
              </a:solidFill>
            </a:endParaRPr>
          </a:p>
          <a:p>
            <a:pPr marL="0" indent="0" algn="just">
              <a:buNone/>
            </a:pPr>
            <a:endParaRPr lang="it-IT" sz="2200" dirty="0">
              <a:solidFill>
                <a:schemeClr val="bg1"/>
              </a:solidFill>
            </a:endParaRPr>
          </a:p>
        </p:txBody>
      </p:sp>
      <p:sp>
        <p:nvSpPr>
          <p:cNvPr id="4" name="Segnaposto numero diapositiva 3">
            <a:extLst>
              <a:ext uri="{FF2B5EF4-FFF2-40B4-BE49-F238E27FC236}">
                <a16:creationId xmlns:a16="http://schemas.microsoft.com/office/drawing/2014/main" id="{2D1AAA6B-C3E9-6744-945F-FDD7965DBC80}"/>
              </a:ext>
            </a:extLst>
          </p:cNvPr>
          <p:cNvSpPr>
            <a:spLocks noGrp="1"/>
          </p:cNvSpPr>
          <p:nvPr>
            <p:ph type="sldNum" sz="quarter" idx="12"/>
          </p:nvPr>
        </p:nvSpPr>
        <p:spPr>
          <a:xfrm>
            <a:off x="11454938" y="-161173"/>
            <a:ext cx="1154151" cy="1090789"/>
          </a:xfrm>
        </p:spPr>
        <p:txBody>
          <a:bodyPr/>
          <a:lstStyle/>
          <a:p>
            <a:fld id="{6D22F896-40B5-4ADD-8801-0D06FADFA095}" type="slidenum">
              <a:rPr lang="en-US" smtClean="0"/>
              <a:t>54</a:t>
            </a:fld>
            <a:endParaRPr lang="en-US" dirty="0"/>
          </a:p>
        </p:txBody>
      </p:sp>
      <p:pic>
        <p:nvPicPr>
          <p:cNvPr id="6" name="Immagine 5">
            <a:extLst>
              <a:ext uri="{FF2B5EF4-FFF2-40B4-BE49-F238E27FC236}">
                <a16:creationId xmlns:a16="http://schemas.microsoft.com/office/drawing/2014/main" id="{547AD3DC-C23A-2B42-8C10-9620174442DB}"/>
              </a:ext>
            </a:extLst>
          </p:cNvPr>
          <p:cNvPicPr>
            <a:picLocks noChangeAspect="1"/>
          </p:cNvPicPr>
          <p:nvPr/>
        </p:nvPicPr>
        <p:blipFill>
          <a:blip r:embed="rId2"/>
          <a:stretch>
            <a:fillRect/>
          </a:stretch>
        </p:blipFill>
        <p:spPr>
          <a:xfrm>
            <a:off x="10501399" y="600214"/>
            <a:ext cx="953539" cy="1386966"/>
          </a:xfrm>
          <a:prstGeom prst="rect">
            <a:avLst/>
          </a:prstGeom>
        </p:spPr>
      </p:pic>
      <p:sp>
        <p:nvSpPr>
          <p:cNvPr id="2" name="CasellaDiTesto 1">
            <a:extLst>
              <a:ext uri="{FF2B5EF4-FFF2-40B4-BE49-F238E27FC236}">
                <a16:creationId xmlns:a16="http://schemas.microsoft.com/office/drawing/2014/main" id="{34FDD91B-376F-BE4C-BB83-CE4E44429F81}"/>
              </a:ext>
            </a:extLst>
          </p:cNvPr>
          <p:cNvSpPr txBox="1"/>
          <p:nvPr/>
        </p:nvSpPr>
        <p:spPr>
          <a:xfrm>
            <a:off x="114300" y="2007645"/>
            <a:ext cx="12191999" cy="4524315"/>
          </a:xfrm>
          <a:prstGeom prst="rect">
            <a:avLst/>
          </a:prstGeom>
          <a:noFill/>
        </p:spPr>
        <p:txBody>
          <a:bodyPr wrap="square" rtlCol="0">
            <a:spAutoFit/>
          </a:bodyPr>
          <a:lstStyle/>
          <a:p>
            <a:r>
              <a:rPr lang="it-IT" sz="2400" dirty="0">
                <a:solidFill>
                  <a:schemeClr val="bg1"/>
                </a:solidFill>
              </a:rPr>
              <a:t>		2. </a:t>
            </a:r>
            <a:r>
              <a:rPr lang="it-IT" sz="2400" i="1" dirty="0">
                <a:solidFill>
                  <a:schemeClr val="bg1"/>
                </a:solidFill>
              </a:rPr>
              <a:t>Esperienza del peccato</a:t>
            </a:r>
          </a:p>
          <a:p>
            <a:r>
              <a:rPr lang="it-IT" sz="2400" dirty="0">
                <a:solidFill>
                  <a:schemeClr val="bg1"/>
                </a:solidFill>
              </a:rPr>
              <a:t>Cristo appartiene ormai ai ‘senza forza’: Egli non può combattere una lotta attiva contro le forze dell’inferno e tantomeno trionfare. La sua debolezza estrema coincide con la seconda morte che è la stessa cosa del puro peccato, non il peccato dell’uomo individuale ma il peccato nello stato amorfo, prodotto della sofferenza attiva della croce: Gesù contempla l’essenza stessa dell’inferno, </a:t>
            </a:r>
            <a:r>
              <a:rPr lang="it-IT" sz="2400" b="1" dirty="0">
                <a:solidFill>
                  <a:schemeClr val="bg1"/>
                </a:solidFill>
              </a:rPr>
              <a:t>il peccato in sé, ovvero l’</a:t>
            </a:r>
            <a:r>
              <a:rPr lang="it-IT" sz="2400" b="1" dirty="0" err="1">
                <a:solidFill>
                  <a:schemeClr val="bg1"/>
                </a:solidFill>
              </a:rPr>
              <a:t>autoconsumarsi</a:t>
            </a:r>
            <a:r>
              <a:rPr lang="it-IT" sz="2400" b="1" dirty="0">
                <a:solidFill>
                  <a:schemeClr val="bg1"/>
                </a:solidFill>
              </a:rPr>
              <a:t> del male in quanto tale.</a:t>
            </a:r>
          </a:p>
          <a:p>
            <a:r>
              <a:rPr lang="it-IT" sz="2400" dirty="0">
                <a:solidFill>
                  <a:schemeClr val="bg1"/>
                </a:solidFill>
              </a:rPr>
              <a:t>Dunque non un inferno abitato o un purgatorio abitato… ma qualcosa di non più rianimabile. </a:t>
            </a:r>
            <a:r>
              <a:rPr lang="it-IT" sz="2400" b="1" dirty="0">
                <a:solidFill>
                  <a:schemeClr val="bg1"/>
                </a:solidFill>
              </a:rPr>
              <a:t>Allora l’inferno è un prodotto della redenzione, che ha bisogno solo ormai di essere contemplato nel suo in-sé dalla redentore per diventare, nella sua predizione assoluta, uno per-lui: ciò su cui egli riceve, nella risurrezione, il potere</a:t>
            </a:r>
          </a:p>
          <a:p>
            <a:r>
              <a:rPr lang="it-IT" sz="2400" dirty="0">
                <a:solidFill>
                  <a:schemeClr val="bg1"/>
                </a:solidFill>
              </a:rPr>
              <a:t>(154s).</a:t>
            </a:r>
            <a:endParaRPr lang="it-IT" sz="1600" dirty="0">
              <a:solidFill>
                <a:schemeClr val="bg1"/>
              </a:solidFill>
            </a:endParaRPr>
          </a:p>
        </p:txBody>
      </p:sp>
    </p:spTree>
    <p:extLst>
      <p:ext uri="{BB962C8B-B14F-4D97-AF65-F5344CB8AC3E}">
        <p14:creationId xmlns:p14="http://schemas.microsoft.com/office/powerpoint/2010/main" val="139803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9A2CD62A-32EB-F24A-B665-DD23AFEEA639}"/>
              </a:ext>
            </a:extLst>
          </p:cNvPr>
          <p:cNvSpPr>
            <a:spLocks noGrp="1"/>
          </p:cNvSpPr>
          <p:nvPr>
            <p:ph type="title"/>
          </p:nvPr>
        </p:nvSpPr>
        <p:spPr/>
        <p:txBody>
          <a:bodyPr/>
          <a:lstStyle/>
          <a:p>
            <a:r>
              <a:rPr lang="it-IT" dirty="0"/>
              <a:t>4. Sabato santo: il cammino verso i morti</a:t>
            </a:r>
          </a:p>
        </p:txBody>
      </p:sp>
      <p:sp>
        <p:nvSpPr>
          <p:cNvPr id="10" name="Segnaposto contenuto 9">
            <a:extLst>
              <a:ext uri="{FF2B5EF4-FFF2-40B4-BE49-F238E27FC236}">
                <a16:creationId xmlns:a16="http://schemas.microsoft.com/office/drawing/2014/main" id="{DA96A601-CC54-5C4E-A0A6-FF7B651DB9B7}"/>
              </a:ext>
            </a:extLst>
          </p:cNvPr>
          <p:cNvSpPr>
            <a:spLocks noGrp="1"/>
          </p:cNvSpPr>
          <p:nvPr>
            <p:ph idx="1"/>
          </p:nvPr>
        </p:nvSpPr>
        <p:spPr>
          <a:xfrm>
            <a:off x="0" y="1987180"/>
            <a:ext cx="12191999" cy="4870820"/>
          </a:xfrm>
        </p:spPr>
        <p:txBody>
          <a:bodyPr numCol="1">
            <a:normAutofit/>
          </a:bodyPr>
          <a:lstStyle/>
          <a:p>
            <a:pPr marL="0" indent="0" algn="just">
              <a:buNone/>
            </a:pPr>
            <a:endParaRPr lang="it-IT" sz="2200" dirty="0">
              <a:solidFill>
                <a:schemeClr val="bg1"/>
              </a:solidFill>
            </a:endParaRPr>
          </a:p>
          <a:p>
            <a:pPr marL="0" indent="0" algn="just">
              <a:buNone/>
            </a:pPr>
            <a:endParaRPr lang="it-IT" sz="2200" dirty="0">
              <a:solidFill>
                <a:schemeClr val="bg1"/>
              </a:solidFill>
            </a:endParaRPr>
          </a:p>
        </p:txBody>
      </p:sp>
      <p:sp>
        <p:nvSpPr>
          <p:cNvPr id="4" name="Segnaposto numero diapositiva 3">
            <a:extLst>
              <a:ext uri="{FF2B5EF4-FFF2-40B4-BE49-F238E27FC236}">
                <a16:creationId xmlns:a16="http://schemas.microsoft.com/office/drawing/2014/main" id="{2D1AAA6B-C3E9-6744-945F-FDD7965DBC80}"/>
              </a:ext>
            </a:extLst>
          </p:cNvPr>
          <p:cNvSpPr>
            <a:spLocks noGrp="1"/>
          </p:cNvSpPr>
          <p:nvPr>
            <p:ph type="sldNum" sz="quarter" idx="12"/>
          </p:nvPr>
        </p:nvSpPr>
        <p:spPr>
          <a:xfrm>
            <a:off x="11454938" y="-161173"/>
            <a:ext cx="1154151" cy="1090789"/>
          </a:xfrm>
        </p:spPr>
        <p:txBody>
          <a:bodyPr/>
          <a:lstStyle/>
          <a:p>
            <a:fld id="{6D22F896-40B5-4ADD-8801-0D06FADFA095}" type="slidenum">
              <a:rPr lang="en-US" smtClean="0"/>
              <a:t>55</a:t>
            </a:fld>
            <a:endParaRPr lang="en-US" dirty="0"/>
          </a:p>
        </p:txBody>
      </p:sp>
      <p:pic>
        <p:nvPicPr>
          <p:cNvPr id="6" name="Immagine 5">
            <a:extLst>
              <a:ext uri="{FF2B5EF4-FFF2-40B4-BE49-F238E27FC236}">
                <a16:creationId xmlns:a16="http://schemas.microsoft.com/office/drawing/2014/main" id="{547AD3DC-C23A-2B42-8C10-9620174442DB}"/>
              </a:ext>
            </a:extLst>
          </p:cNvPr>
          <p:cNvPicPr>
            <a:picLocks noChangeAspect="1"/>
          </p:cNvPicPr>
          <p:nvPr/>
        </p:nvPicPr>
        <p:blipFill>
          <a:blip r:embed="rId2"/>
          <a:stretch>
            <a:fillRect/>
          </a:stretch>
        </p:blipFill>
        <p:spPr>
          <a:xfrm>
            <a:off x="10501399" y="600214"/>
            <a:ext cx="953539" cy="1386966"/>
          </a:xfrm>
          <a:prstGeom prst="rect">
            <a:avLst/>
          </a:prstGeom>
        </p:spPr>
      </p:pic>
      <p:sp>
        <p:nvSpPr>
          <p:cNvPr id="2" name="CasellaDiTesto 1">
            <a:extLst>
              <a:ext uri="{FF2B5EF4-FFF2-40B4-BE49-F238E27FC236}">
                <a16:creationId xmlns:a16="http://schemas.microsoft.com/office/drawing/2014/main" id="{34FDD91B-376F-BE4C-BB83-CE4E44429F81}"/>
              </a:ext>
            </a:extLst>
          </p:cNvPr>
          <p:cNvSpPr txBox="1"/>
          <p:nvPr/>
        </p:nvSpPr>
        <p:spPr>
          <a:xfrm>
            <a:off x="114300" y="2007645"/>
            <a:ext cx="12191999" cy="5262979"/>
          </a:xfrm>
          <a:prstGeom prst="rect">
            <a:avLst/>
          </a:prstGeom>
          <a:noFill/>
        </p:spPr>
        <p:txBody>
          <a:bodyPr wrap="square" rtlCol="0">
            <a:spAutoFit/>
          </a:bodyPr>
          <a:lstStyle/>
          <a:p>
            <a:r>
              <a:rPr lang="it-IT" sz="2400" i="1" dirty="0">
                <a:solidFill>
                  <a:schemeClr val="bg1"/>
                </a:solidFill>
              </a:rPr>
              <a:t>		3. Evento trinitario</a:t>
            </a:r>
            <a:br>
              <a:rPr lang="it-IT" sz="2400" i="1" dirty="0">
                <a:solidFill>
                  <a:schemeClr val="bg1"/>
                </a:solidFill>
              </a:rPr>
            </a:br>
            <a:r>
              <a:rPr lang="it-IT" sz="2400" dirty="0">
                <a:solidFill>
                  <a:schemeClr val="bg1"/>
                </a:solidFill>
              </a:rPr>
              <a:t>L’essere del redentore con i morti è l’ultima conseguenza della missione redentiva ricevuta dal Padre. Si tratta dell’obbedienza del Cristo morto e l’unica </a:t>
            </a:r>
            <a:r>
              <a:rPr lang="it-IT" sz="2400" i="1" dirty="0">
                <a:solidFill>
                  <a:schemeClr val="bg1"/>
                </a:solidFill>
              </a:rPr>
              <a:t>“obbedienza di cadavere”</a:t>
            </a:r>
            <a:r>
              <a:rPr lang="it-IT" sz="2400" dirty="0">
                <a:solidFill>
                  <a:schemeClr val="bg1"/>
                </a:solidFill>
              </a:rPr>
              <a:t>. Il figlio può essere effettivamente nell’inferno, solo come morto, nel Sabato Santo. </a:t>
            </a:r>
          </a:p>
          <a:p>
            <a:r>
              <a:rPr lang="it-IT" sz="2400" dirty="0">
                <a:solidFill>
                  <a:schemeClr val="bg1"/>
                </a:solidFill>
              </a:rPr>
              <a:t>Il Signore ha percorso questo inferno, perché egli non è impedito da alcuna catena di peccato ma è libero tra i morti. E giacché il Figlio percorre il caos su missione del Padre, nelle tenebre di ciò che si oppone a Dio  gli è oggettivamente ‘in paradiso’ e questo aspetto viene anche descritto dall’immagine figurata di un trionfo:</a:t>
            </a:r>
          </a:p>
          <a:p>
            <a:r>
              <a:rPr lang="it-IT" sz="2400" dirty="0">
                <a:solidFill>
                  <a:schemeClr val="bg1"/>
                </a:solidFill>
              </a:rPr>
              <a:t> </a:t>
            </a:r>
            <a:r>
              <a:rPr lang="it-IT" sz="2400" i="1" dirty="0">
                <a:solidFill>
                  <a:schemeClr val="bg1"/>
                </a:solidFill>
              </a:rPr>
              <a:t>«Oggi egli è entrato come re nel carcere, oggi egli ha sfondato le porte di bronzo ed i ceppi di ferro; egli che era stato inghiottito come un uomo comune, in Dio ha devastato l’inferno». (157)</a:t>
            </a:r>
            <a:br>
              <a:rPr lang="it-IT" sz="2400" i="1" dirty="0">
                <a:solidFill>
                  <a:schemeClr val="bg1"/>
                </a:solidFill>
              </a:rPr>
            </a:br>
            <a:br>
              <a:rPr lang="it-IT" sz="2400" i="1" dirty="0">
                <a:solidFill>
                  <a:schemeClr val="bg1"/>
                </a:solidFill>
              </a:rPr>
            </a:br>
            <a:endParaRPr lang="it-IT" sz="2400" i="1" dirty="0">
              <a:solidFill>
                <a:schemeClr val="bg1"/>
              </a:solidFill>
            </a:endParaRPr>
          </a:p>
        </p:txBody>
      </p:sp>
    </p:spTree>
    <p:extLst>
      <p:ext uri="{BB962C8B-B14F-4D97-AF65-F5344CB8AC3E}">
        <p14:creationId xmlns:p14="http://schemas.microsoft.com/office/powerpoint/2010/main" val="24321302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9A2CD62A-32EB-F24A-B665-DD23AFEEA639}"/>
              </a:ext>
            </a:extLst>
          </p:cNvPr>
          <p:cNvSpPr>
            <a:spLocks noGrp="1"/>
          </p:cNvSpPr>
          <p:nvPr>
            <p:ph type="title"/>
          </p:nvPr>
        </p:nvSpPr>
        <p:spPr/>
        <p:txBody>
          <a:bodyPr/>
          <a:lstStyle/>
          <a:p>
            <a:r>
              <a:rPr lang="it-IT" dirty="0"/>
              <a:t>4. Sabato santo: il cammino verso i morti</a:t>
            </a:r>
          </a:p>
        </p:txBody>
      </p:sp>
      <p:sp>
        <p:nvSpPr>
          <p:cNvPr id="10" name="Segnaposto contenuto 9">
            <a:extLst>
              <a:ext uri="{FF2B5EF4-FFF2-40B4-BE49-F238E27FC236}">
                <a16:creationId xmlns:a16="http://schemas.microsoft.com/office/drawing/2014/main" id="{DA96A601-CC54-5C4E-A0A6-FF7B651DB9B7}"/>
              </a:ext>
            </a:extLst>
          </p:cNvPr>
          <p:cNvSpPr>
            <a:spLocks noGrp="1"/>
          </p:cNvSpPr>
          <p:nvPr>
            <p:ph idx="1"/>
          </p:nvPr>
        </p:nvSpPr>
        <p:spPr>
          <a:xfrm>
            <a:off x="0" y="1987180"/>
            <a:ext cx="12191999" cy="4870820"/>
          </a:xfrm>
        </p:spPr>
        <p:txBody>
          <a:bodyPr numCol="1">
            <a:normAutofit/>
          </a:bodyPr>
          <a:lstStyle/>
          <a:p>
            <a:pPr marL="0" indent="0" algn="just">
              <a:buNone/>
            </a:pPr>
            <a:endParaRPr lang="it-IT" sz="2200" dirty="0">
              <a:solidFill>
                <a:schemeClr val="bg1"/>
              </a:solidFill>
            </a:endParaRPr>
          </a:p>
          <a:p>
            <a:pPr marL="0" indent="0" algn="just">
              <a:buNone/>
            </a:pPr>
            <a:endParaRPr lang="it-IT" sz="2200" dirty="0">
              <a:solidFill>
                <a:schemeClr val="bg1"/>
              </a:solidFill>
            </a:endParaRPr>
          </a:p>
        </p:txBody>
      </p:sp>
      <p:sp>
        <p:nvSpPr>
          <p:cNvPr id="4" name="Segnaposto numero diapositiva 3">
            <a:extLst>
              <a:ext uri="{FF2B5EF4-FFF2-40B4-BE49-F238E27FC236}">
                <a16:creationId xmlns:a16="http://schemas.microsoft.com/office/drawing/2014/main" id="{2D1AAA6B-C3E9-6744-945F-FDD7965DBC80}"/>
              </a:ext>
            </a:extLst>
          </p:cNvPr>
          <p:cNvSpPr>
            <a:spLocks noGrp="1"/>
          </p:cNvSpPr>
          <p:nvPr>
            <p:ph type="sldNum" sz="quarter" idx="12"/>
          </p:nvPr>
        </p:nvSpPr>
        <p:spPr>
          <a:xfrm>
            <a:off x="11454938" y="-161173"/>
            <a:ext cx="1154151" cy="1090789"/>
          </a:xfrm>
        </p:spPr>
        <p:txBody>
          <a:bodyPr/>
          <a:lstStyle/>
          <a:p>
            <a:fld id="{6D22F896-40B5-4ADD-8801-0D06FADFA095}" type="slidenum">
              <a:rPr lang="en-US" smtClean="0"/>
              <a:t>56</a:t>
            </a:fld>
            <a:endParaRPr lang="en-US" dirty="0"/>
          </a:p>
        </p:txBody>
      </p:sp>
      <p:pic>
        <p:nvPicPr>
          <p:cNvPr id="6" name="Immagine 5">
            <a:extLst>
              <a:ext uri="{FF2B5EF4-FFF2-40B4-BE49-F238E27FC236}">
                <a16:creationId xmlns:a16="http://schemas.microsoft.com/office/drawing/2014/main" id="{547AD3DC-C23A-2B42-8C10-9620174442DB}"/>
              </a:ext>
            </a:extLst>
          </p:cNvPr>
          <p:cNvPicPr>
            <a:picLocks noChangeAspect="1"/>
          </p:cNvPicPr>
          <p:nvPr/>
        </p:nvPicPr>
        <p:blipFill>
          <a:blip r:embed="rId2"/>
          <a:stretch>
            <a:fillRect/>
          </a:stretch>
        </p:blipFill>
        <p:spPr>
          <a:xfrm>
            <a:off x="10501399" y="600214"/>
            <a:ext cx="953539" cy="1386966"/>
          </a:xfrm>
          <a:prstGeom prst="rect">
            <a:avLst/>
          </a:prstGeom>
        </p:spPr>
      </p:pic>
      <p:sp>
        <p:nvSpPr>
          <p:cNvPr id="2" name="CasellaDiTesto 1">
            <a:extLst>
              <a:ext uri="{FF2B5EF4-FFF2-40B4-BE49-F238E27FC236}">
                <a16:creationId xmlns:a16="http://schemas.microsoft.com/office/drawing/2014/main" id="{34FDD91B-376F-BE4C-BB83-CE4E44429F81}"/>
              </a:ext>
            </a:extLst>
          </p:cNvPr>
          <p:cNvSpPr txBox="1"/>
          <p:nvPr/>
        </p:nvSpPr>
        <p:spPr>
          <a:xfrm>
            <a:off x="114300" y="2007645"/>
            <a:ext cx="12191999" cy="4524315"/>
          </a:xfrm>
          <a:prstGeom prst="rect">
            <a:avLst/>
          </a:prstGeom>
          <a:noFill/>
        </p:spPr>
        <p:txBody>
          <a:bodyPr wrap="square" rtlCol="0">
            <a:spAutoFit/>
          </a:bodyPr>
          <a:lstStyle/>
          <a:p>
            <a:pPr marL="342900" indent="-342900">
              <a:buFontTx/>
              <a:buChar char="-"/>
            </a:pPr>
            <a:r>
              <a:rPr lang="it-IT" sz="2400" b="1" dirty="0">
                <a:solidFill>
                  <a:schemeClr val="bg1"/>
                </a:solidFill>
              </a:rPr>
              <a:t>La salvezza nell’abisso</a:t>
            </a:r>
          </a:p>
          <a:p>
            <a:r>
              <a:rPr lang="it-IT" sz="2400" dirty="0">
                <a:solidFill>
                  <a:schemeClr val="bg1"/>
                </a:solidFill>
              </a:rPr>
              <a:t>In quanto evento trinitario, il cammino verso i morti è necessariamente un evento salvifico. Egli si è mostrato ai dannati per dimostrare il suo potere anche sull’inferno. Con la resurrezione, Cristo lascia l’</a:t>
            </a:r>
            <a:r>
              <a:rPr lang="it-IT" sz="2400" i="1" dirty="0">
                <a:solidFill>
                  <a:schemeClr val="bg1"/>
                </a:solidFill>
              </a:rPr>
              <a:t>Ade</a:t>
            </a:r>
            <a:r>
              <a:rPr lang="it-IT" sz="2400" dirty="0">
                <a:solidFill>
                  <a:schemeClr val="bg1"/>
                </a:solidFill>
              </a:rPr>
              <a:t> alle sue spalle: egli prende però con sé «l’inferno» – l’impossibilità cioè degli uomini di pervenire a Dio – in forza della propria esperienza trinitaria: come espressione del suo potere di disporre, in quanto giudice, della salvezza o dannazione eterna dell’uomo.</a:t>
            </a:r>
          </a:p>
          <a:p>
            <a:endParaRPr lang="it-IT" sz="2400" dirty="0">
              <a:solidFill>
                <a:schemeClr val="bg1"/>
              </a:solidFill>
            </a:endParaRPr>
          </a:p>
          <a:p>
            <a:r>
              <a:rPr lang="it-IT" sz="2400" dirty="0">
                <a:solidFill>
                  <a:schemeClr val="bg1"/>
                </a:solidFill>
              </a:rPr>
              <a:t>Il </a:t>
            </a:r>
            <a:r>
              <a:rPr lang="it-IT" sz="2400" i="1" dirty="0" err="1">
                <a:solidFill>
                  <a:schemeClr val="bg1"/>
                </a:solidFill>
              </a:rPr>
              <a:t>descensus</a:t>
            </a:r>
            <a:r>
              <a:rPr lang="it-IT" sz="2400" dirty="0">
                <a:solidFill>
                  <a:schemeClr val="bg1"/>
                </a:solidFill>
              </a:rPr>
              <a:t> appartiene alla </a:t>
            </a:r>
            <a:r>
              <a:rPr lang="it-IT" sz="2400" dirty="0" err="1">
                <a:solidFill>
                  <a:schemeClr val="bg1"/>
                </a:solidFill>
              </a:rPr>
              <a:t>Kenosi</a:t>
            </a:r>
            <a:r>
              <a:rPr lang="it-IT" sz="2400" dirty="0">
                <a:solidFill>
                  <a:schemeClr val="bg1"/>
                </a:solidFill>
              </a:rPr>
              <a:t> o all’esaltazione del figlio di Dio? Esso è il rivolgimento dialettico della sconfitta in vittoria, il punto centrale che supera tutti confini della natura. (159)</a:t>
            </a:r>
          </a:p>
          <a:p>
            <a:endParaRPr lang="it-IT" sz="2400" b="1" dirty="0">
              <a:solidFill>
                <a:schemeClr val="bg1"/>
              </a:solidFill>
            </a:endParaRPr>
          </a:p>
        </p:txBody>
      </p:sp>
    </p:spTree>
    <p:extLst>
      <p:ext uri="{BB962C8B-B14F-4D97-AF65-F5344CB8AC3E}">
        <p14:creationId xmlns:p14="http://schemas.microsoft.com/office/powerpoint/2010/main" val="28705181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9A2CD62A-32EB-F24A-B665-DD23AFEEA639}"/>
              </a:ext>
            </a:extLst>
          </p:cNvPr>
          <p:cNvSpPr>
            <a:spLocks noGrp="1"/>
          </p:cNvSpPr>
          <p:nvPr>
            <p:ph type="title"/>
          </p:nvPr>
        </p:nvSpPr>
        <p:spPr/>
        <p:txBody>
          <a:bodyPr/>
          <a:lstStyle/>
          <a:p>
            <a:r>
              <a:rPr lang="it-IT" dirty="0"/>
              <a:t>4. Sabato santo</a:t>
            </a:r>
          </a:p>
        </p:txBody>
      </p:sp>
      <p:sp>
        <p:nvSpPr>
          <p:cNvPr id="10" name="Segnaposto contenuto 9">
            <a:extLst>
              <a:ext uri="{FF2B5EF4-FFF2-40B4-BE49-F238E27FC236}">
                <a16:creationId xmlns:a16="http://schemas.microsoft.com/office/drawing/2014/main" id="{DA96A601-CC54-5C4E-A0A6-FF7B651DB9B7}"/>
              </a:ext>
            </a:extLst>
          </p:cNvPr>
          <p:cNvSpPr>
            <a:spLocks noGrp="1"/>
          </p:cNvSpPr>
          <p:nvPr>
            <p:ph idx="1"/>
          </p:nvPr>
        </p:nvSpPr>
        <p:spPr>
          <a:xfrm>
            <a:off x="0" y="1987180"/>
            <a:ext cx="12191999" cy="4870820"/>
          </a:xfrm>
        </p:spPr>
        <p:txBody>
          <a:bodyPr numCol="1">
            <a:normAutofit/>
          </a:bodyPr>
          <a:lstStyle/>
          <a:p>
            <a:pPr marL="0" indent="0" algn="just">
              <a:buNone/>
            </a:pPr>
            <a:endParaRPr lang="it-IT" sz="2200" dirty="0">
              <a:solidFill>
                <a:schemeClr val="bg1"/>
              </a:solidFill>
            </a:endParaRPr>
          </a:p>
          <a:p>
            <a:pPr marL="0" indent="0" algn="just">
              <a:buNone/>
            </a:pPr>
            <a:endParaRPr lang="it-IT" sz="2200" dirty="0">
              <a:solidFill>
                <a:schemeClr val="bg1"/>
              </a:solidFill>
            </a:endParaRPr>
          </a:p>
        </p:txBody>
      </p:sp>
      <p:sp>
        <p:nvSpPr>
          <p:cNvPr id="4" name="Segnaposto numero diapositiva 3">
            <a:extLst>
              <a:ext uri="{FF2B5EF4-FFF2-40B4-BE49-F238E27FC236}">
                <a16:creationId xmlns:a16="http://schemas.microsoft.com/office/drawing/2014/main" id="{2D1AAA6B-C3E9-6744-945F-FDD7965DBC80}"/>
              </a:ext>
            </a:extLst>
          </p:cNvPr>
          <p:cNvSpPr>
            <a:spLocks noGrp="1"/>
          </p:cNvSpPr>
          <p:nvPr>
            <p:ph type="sldNum" sz="quarter" idx="12"/>
          </p:nvPr>
        </p:nvSpPr>
        <p:spPr>
          <a:xfrm>
            <a:off x="11454938" y="-161173"/>
            <a:ext cx="1154151" cy="1090789"/>
          </a:xfrm>
        </p:spPr>
        <p:txBody>
          <a:bodyPr/>
          <a:lstStyle/>
          <a:p>
            <a:fld id="{6D22F896-40B5-4ADD-8801-0D06FADFA095}" type="slidenum">
              <a:rPr lang="en-US" smtClean="0"/>
              <a:t>57</a:t>
            </a:fld>
            <a:endParaRPr lang="en-US" dirty="0"/>
          </a:p>
        </p:txBody>
      </p:sp>
      <p:pic>
        <p:nvPicPr>
          <p:cNvPr id="6" name="Immagine 5">
            <a:extLst>
              <a:ext uri="{FF2B5EF4-FFF2-40B4-BE49-F238E27FC236}">
                <a16:creationId xmlns:a16="http://schemas.microsoft.com/office/drawing/2014/main" id="{547AD3DC-C23A-2B42-8C10-9620174442DB}"/>
              </a:ext>
            </a:extLst>
          </p:cNvPr>
          <p:cNvPicPr>
            <a:picLocks noChangeAspect="1"/>
          </p:cNvPicPr>
          <p:nvPr/>
        </p:nvPicPr>
        <p:blipFill>
          <a:blip r:embed="rId2"/>
          <a:stretch>
            <a:fillRect/>
          </a:stretch>
        </p:blipFill>
        <p:spPr>
          <a:xfrm>
            <a:off x="10501399" y="600214"/>
            <a:ext cx="953539" cy="1386966"/>
          </a:xfrm>
          <a:prstGeom prst="rect">
            <a:avLst/>
          </a:prstGeom>
        </p:spPr>
      </p:pic>
      <p:sp>
        <p:nvSpPr>
          <p:cNvPr id="2" name="CasellaDiTesto 1">
            <a:extLst>
              <a:ext uri="{FF2B5EF4-FFF2-40B4-BE49-F238E27FC236}">
                <a16:creationId xmlns:a16="http://schemas.microsoft.com/office/drawing/2014/main" id="{34FDD91B-376F-BE4C-BB83-CE4E44429F81}"/>
              </a:ext>
            </a:extLst>
          </p:cNvPr>
          <p:cNvSpPr txBox="1"/>
          <p:nvPr/>
        </p:nvSpPr>
        <p:spPr>
          <a:xfrm>
            <a:off x="114301" y="2007645"/>
            <a:ext cx="8812808" cy="4893647"/>
          </a:xfrm>
          <a:prstGeom prst="rect">
            <a:avLst/>
          </a:prstGeom>
          <a:noFill/>
        </p:spPr>
        <p:txBody>
          <a:bodyPr wrap="square" rtlCol="0">
            <a:spAutoFit/>
          </a:bodyPr>
          <a:lstStyle/>
          <a:p>
            <a:r>
              <a:rPr lang="it-IT" sz="2400" b="1" dirty="0">
                <a:solidFill>
                  <a:schemeClr val="bg1"/>
                </a:solidFill>
              </a:rPr>
              <a:t>Scioglimento dei vincoli (?)</a:t>
            </a:r>
          </a:p>
          <a:p>
            <a:r>
              <a:rPr lang="it-IT" sz="2400" dirty="0">
                <a:solidFill>
                  <a:schemeClr val="bg1"/>
                </a:solidFill>
              </a:rPr>
              <a:t>Bisogna </a:t>
            </a:r>
            <a:r>
              <a:rPr lang="it-IT" sz="2400" b="1" dirty="0">
                <a:solidFill>
                  <a:schemeClr val="bg1"/>
                </a:solidFill>
              </a:rPr>
              <a:t>evitare</a:t>
            </a:r>
            <a:r>
              <a:rPr lang="it-IT" sz="2400" dirty="0">
                <a:solidFill>
                  <a:schemeClr val="bg1"/>
                </a:solidFill>
              </a:rPr>
              <a:t> qualsiasi precisazione teologica con impazienza religiosa che vorrebbe anticipare da Pasqua al sabato santo il frutto della redenzione. Certamente, come nella Chiesa orientale, si può vedere l’immagine decisiva della redenzione della discesa agli inferi: me lo sfondamento delle porte dell’inferno e nella liberazione del prigioniero il carcere. Qui tutta l’opera pasquale sembra concentrarsi e sabato Santo.</a:t>
            </a:r>
          </a:p>
          <a:p>
            <a:r>
              <a:rPr lang="it-IT" sz="2400" dirty="0">
                <a:solidFill>
                  <a:schemeClr val="bg1"/>
                </a:solidFill>
              </a:rPr>
              <a:t>Soprattutto la risurrezione appare come avvenimento di Chiesa, sociale, capace di focalizzare il dato soggettivo dell’esperienza di risurrezione. </a:t>
            </a:r>
            <a:r>
              <a:rPr lang="it-IT" sz="2400">
                <a:solidFill>
                  <a:schemeClr val="bg1"/>
                </a:solidFill>
              </a:rPr>
              <a:t>(160)</a:t>
            </a:r>
            <a:endParaRPr lang="it-IT" sz="2400" dirty="0">
              <a:solidFill>
                <a:schemeClr val="bg1"/>
              </a:solidFill>
            </a:endParaRPr>
          </a:p>
          <a:p>
            <a:endParaRPr lang="it-IT" sz="2400" dirty="0">
              <a:solidFill>
                <a:schemeClr val="bg1"/>
              </a:solidFill>
            </a:endParaRPr>
          </a:p>
        </p:txBody>
      </p:sp>
      <p:pic>
        <p:nvPicPr>
          <p:cNvPr id="5" name="Immagine 4">
            <a:extLst>
              <a:ext uri="{FF2B5EF4-FFF2-40B4-BE49-F238E27FC236}">
                <a16:creationId xmlns:a16="http://schemas.microsoft.com/office/drawing/2014/main" id="{3A9103BD-FA41-374F-868E-64786980467E}"/>
              </a:ext>
            </a:extLst>
          </p:cNvPr>
          <p:cNvPicPr>
            <a:picLocks noChangeAspect="1"/>
          </p:cNvPicPr>
          <p:nvPr/>
        </p:nvPicPr>
        <p:blipFill>
          <a:blip r:embed="rId3"/>
          <a:stretch>
            <a:fillRect/>
          </a:stretch>
        </p:blipFill>
        <p:spPr>
          <a:xfrm>
            <a:off x="8386762" y="623504"/>
            <a:ext cx="3805237" cy="3020029"/>
          </a:xfrm>
          <a:prstGeom prst="rect">
            <a:avLst/>
          </a:prstGeom>
        </p:spPr>
      </p:pic>
    </p:spTree>
    <p:extLst>
      <p:ext uri="{BB962C8B-B14F-4D97-AF65-F5344CB8AC3E}">
        <p14:creationId xmlns:p14="http://schemas.microsoft.com/office/powerpoint/2010/main" val="1058623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9A2CD62A-32EB-F24A-B665-DD23AFEEA639}"/>
              </a:ext>
            </a:extLst>
          </p:cNvPr>
          <p:cNvSpPr>
            <a:spLocks noGrp="1"/>
          </p:cNvSpPr>
          <p:nvPr>
            <p:ph type="title"/>
          </p:nvPr>
        </p:nvSpPr>
        <p:spPr/>
        <p:txBody>
          <a:bodyPr/>
          <a:lstStyle/>
          <a:p>
            <a:r>
              <a:rPr lang="it-IT" dirty="0"/>
              <a:t>4. Sabato santo</a:t>
            </a:r>
          </a:p>
        </p:txBody>
      </p:sp>
      <p:sp>
        <p:nvSpPr>
          <p:cNvPr id="10" name="Segnaposto contenuto 9">
            <a:extLst>
              <a:ext uri="{FF2B5EF4-FFF2-40B4-BE49-F238E27FC236}">
                <a16:creationId xmlns:a16="http://schemas.microsoft.com/office/drawing/2014/main" id="{DA96A601-CC54-5C4E-A0A6-FF7B651DB9B7}"/>
              </a:ext>
            </a:extLst>
          </p:cNvPr>
          <p:cNvSpPr>
            <a:spLocks noGrp="1"/>
          </p:cNvSpPr>
          <p:nvPr>
            <p:ph idx="1"/>
          </p:nvPr>
        </p:nvSpPr>
        <p:spPr>
          <a:xfrm>
            <a:off x="0" y="1987180"/>
            <a:ext cx="12191999" cy="4870820"/>
          </a:xfrm>
        </p:spPr>
        <p:txBody>
          <a:bodyPr numCol="1">
            <a:normAutofit/>
          </a:bodyPr>
          <a:lstStyle/>
          <a:p>
            <a:pPr marL="0" indent="0" algn="just">
              <a:buNone/>
            </a:pPr>
            <a:endParaRPr lang="it-IT" sz="2200" dirty="0">
              <a:solidFill>
                <a:schemeClr val="bg1"/>
              </a:solidFill>
            </a:endParaRPr>
          </a:p>
          <a:p>
            <a:pPr marL="0" indent="0" algn="just">
              <a:buNone/>
            </a:pPr>
            <a:endParaRPr lang="it-IT" sz="2200" dirty="0">
              <a:solidFill>
                <a:schemeClr val="bg1"/>
              </a:solidFill>
            </a:endParaRPr>
          </a:p>
        </p:txBody>
      </p:sp>
      <p:sp>
        <p:nvSpPr>
          <p:cNvPr id="4" name="Segnaposto numero diapositiva 3">
            <a:extLst>
              <a:ext uri="{FF2B5EF4-FFF2-40B4-BE49-F238E27FC236}">
                <a16:creationId xmlns:a16="http://schemas.microsoft.com/office/drawing/2014/main" id="{2D1AAA6B-C3E9-6744-945F-FDD7965DBC80}"/>
              </a:ext>
            </a:extLst>
          </p:cNvPr>
          <p:cNvSpPr>
            <a:spLocks noGrp="1"/>
          </p:cNvSpPr>
          <p:nvPr>
            <p:ph type="sldNum" sz="quarter" idx="12"/>
          </p:nvPr>
        </p:nvSpPr>
        <p:spPr>
          <a:xfrm>
            <a:off x="11454938" y="-161173"/>
            <a:ext cx="1154151" cy="1090789"/>
          </a:xfrm>
        </p:spPr>
        <p:txBody>
          <a:bodyPr/>
          <a:lstStyle/>
          <a:p>
            <a:fld id="{6D22F896-40B5-4ADD-8801-0D06FADFA095}" type="slidenum">
              <a:rPr lang="en-US" smtClean="0"/>
              <a:t>58</a:t>
            </a:fld>
            <a:endParaRPr lang="en-US" dirty="0"/>
          </a:p>
        </p:txBody>
      </p:sp>
      <p:pic>
        <p:nvPicPr>
          <p:cNvPr id="6" name="Immagine 5">
            <a:extLst>
              <a:ext uri="{FF2B5EF4-FFF2-40B4-BE49-F238E27FC236}">
                <a16:creationId xmlns:a16="http://schemas.microsoft.com/office/drawing/2014/main" id="{547AD3DC-C23A-2B42-8C10-9620174442DB}"/>
              </a:ext>
            </a:extLst>
          </p:cNvPr>
          <p:cNvPicPr>
            <a:picLocks noChangeAspect="1"/>
          </p:cNvPicPr>
          <p:nvPr/>
        </p:nvPicPr>
        <p:blipFill>
          <a:blip r:embed="rId2"/>
          <a:stretch>
            <a:fillRect/>
          </a:stretch>
        </p:blipFill>
        <p:spPr>
          <a:xfrm>
            <a:off x="10501399" y="600214"/>
            <a:ext cx="953539" cy="1386966"/>
          </a:xfrm>
          <a:prstGeom prst="rect">
            <a:avLst/>
          </a:prstGeom>
        </p:spPr>
      </p:pic>
      <p:sp>
        <p:nvSpPr>
          <p:cNvPr id="2" name="CasellaDiTesto 1">
            <a:extLst>
              <a:ext uri="{FF2B5EF4-FFF2-40B4-BE49-F238E27FC236}">
                <a16:creationId xmlns:a16="http://schemas.microsoft.com/office/drawing/2014/main" id="{34FDD91B-376F-BE4C-BB83-CE4E44429F81}"/>
              </a:ext>
            </a:extLst>
          </p:cNvPr>
          <p:cNvSpPr txBox="1"/>
          <p:nvPr/>
        </p:nvSpPr>
        <p:spPr>
          <a:xfrm>
            <a:off x="114301" y="2007645"/>
            <a:ext cx="8915400" cy="1938992"/>
          </a:xfrm>
          <a:prstGeom prst="rect">
            <a:avLst/>
          </a:prstGeom>
          <a:noFill/>
        </p:spPr>
        <p:txBody>
          <a:bodyPr wrap="square" rtlCol="0">
            <a:spAutoFit/>
          </a:bodyPr>
          <a:lstStyle/>
          <a:p>
            <a:r>
              <a:rPr lang="it-IT" sz="2400" dirty="0">
                <a:solidFill>
                  <a:schemeClr val="bg1"/>
                </a:solidFill>
              </a:rPr>
              <a:t>VB invece richiama al dato </a:t>
            </a:r>
            <a:r>
              <a:rPr lang="it-IT" sz="2400" b="1" dirty="0">
                <a:solidFill>
                  <a:schemeClr val="bg1"/>
                </a:solidFill>
              </a:rPr>
              <a:t>oggettivo</a:t>
            </a:r>
            <a:r>
              <a:rPr lang="it-IT" sz="2400" dirty="0">
                <a:solidFill>
                  <a:schemeClr val="bg1"/>
                </a:solidFill>
              </a:rPr>
              <a:t>: la proclamazione, nella sua pura oggettività, anche in quanto suo essere vangelo, deve essere considerata come l’atto di collocare nella morte eterna un manifesto della vita eterna, qualunque sia la maniera o la persona dell’annuncio.</a:t>
            </a:r>
          </a:p>
        </p:txBody>
      </p:sp>
      <p:pic>
        <p:nvPicPr>
          <p:cNvPr id="8" name="Immagine 7">
            <a:extLst>
              <a:ext uri="{FF2B5EF4-FFF2-40B4-BE49-F238E27FC236}">
                <a16:creationId xmlns:a16="http://schemas.microsoft.com/office/drawing/2014/main" id="{3CD17692-AB02-8D48-830A-D545D60A7A7A}"/>
              </a:ext>
            </a:extLst>
          </p:cNvPr>
          <p:cNvPicPr>
            <a:picLocks noChangeAspect="1"/>
          </p:cNvPicPr>
          <p:nvPr/>
        </p:nvPicPr>
        <p:blipFill>
          <a:blip r:embed="rId3"/>
          <a:stretch>
            <a:fillRect/>
          </a:stretch>
        </p:blipFill>
        <p:spPr>
          <a:xfrm>
            <a:off x="9029700" y="600214"/>
            <a:ext cx="2681708" cy="3023016"/>
          </a:xfrm>
          <a:prstGeom prst="rect">
            <a:avLst/>
          </a:prstGeom>
        </p:spPr>
      </p:pic>
      <p:sp>
        <p:nvSpPr>
          <p:cNvPr id="11" name="CasellaDiTesto 10">
            <a:extLst>
              <a:ext uri="{FF2B5EF4-FFF2-40B4-BE49-F238E27FC236}">
                <a16:creationId xmlns:a16="http://schemas.microsoft.com/office/drawing/2014/main" id="{B5A58101-9B95-F94C-84C5-226094DDDB3A}"/>
              </a:ext>
            </a:extLst>
          </p:cNvPr>
          <p:cNvSpPr txBox="1"/>
          <p:nvPr/>
        </p:nvSpPr>
        <p:spPr>
          <a:xfrm>
            <a:off x="114302" y="4099651"/>
            <a:ext cx="11158536" cy="2308324"/>
          </a:xfrm>
          <a:prstGeom prst="rect">
            <a:avLst/>
          </a:prstGeom>
          <a:noFill/>
        </p:spPr>
        <p:txBody>
          <a:bodyPr wrap="square" rtlCol="0">
            <a:spAutoFit/>
          </a:bodyPr>
          <a:lstStyle/>
          <a:p>
            <a:r>
              <a:rPr lang="it-IT" sz="2400" dirty="0">
                <a:solidFill>
                  <a:schemeClr val="bg1"/>
                </a:solidFill>
              </a:rPr>
              <a:t>Il sabato santo la chiesa viene invitata ad accompagnare da lontano. </a:t>
            </a:r>
          </a:p>
          <a:p>
            <a:r>
              <a:rPr lang="it-IT" sz="2400" dirty="0">
                <a:solidFill>
                  <a:schemeClr val="bg1"/>
                </a:solidFill>
              </a:rPr>
              <a:t>Rimane da chiedersi in che modo sia possibile teologicamente questo accompagnamento – dato che il redentore si è recato, in sostituzione, nella solitudine estrema – sì si possa parlare di accompagnamento quando non c’è partecipazione autentica, ossia imposta dalla logica della fede cristiana, a siffatta solitudine: </a:t>
            </a:r>
            <a:r>
              <a:rPr lang="it-IT" sz="2400" b="1" dirty="0">
                <a:solidFill>
                  <a:schemeClr val="bg1"/>
                </a:solidFill>
              </a:rPr>
              <a:t>essere morti con il Dio morto. </a:t>
            </a:r>
            <a:r>
              <a:rPr lang="it-IT" sz="2400" dirty="0">
                <a:solidFill>
                  <a:schemeClr val="bg1"/>
                </a:solidFill>
              </a:rPr>
              <a:t>(162s)</a:t>
            </a:r>
            <a:endParaRPr lang="it-IT" sz="2400" dirty="0"/>
          </a:p>
        </p:txBody>
      </p:sp>
    </p:spTree>
    <p:extLst>
      <p:ext uri="{BB962C8B-B14F-4D97-AF65-F5344CB8AC3E}">
        <p14:creationId xmlns:p14="http://schemas.microsoft.com/office/powerpoint/2010/main" val="32759842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00">
            <a:alpha val="98000"/>
          </a:srgbClr>
        </a:solidFill>
        <a:effectLst/>
      </p:bgPr>
    </p:bg>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9A2CD62A-32EB-F24A-B665-DD23AFEEA639}"/>
              </a:ext>
            </a:extLst>
          </p:cNvPr>
          <p:cNvSpPr>
            <a:spLocks noGrp="1"/>
          </p:cNvSpPr>
          <p:nvPr>
            <p:ph type="title"/>
          </p:nvPr>
        </p:nvSpPr>
        <p:spPr/>
        <p:txBody>
          <a:bodyPr/>
          <a:lstStyle/>
          <a:p>
            <a:r>
              <a:rPr lang="it-IT" dirty="0"/>
              <a:t>5. Pasqua: il cammino verso il Padre</a:t>
            </a:r>
          </a:p>
        </p:txBody>
      </p:sp>
      <p:sp>
        <p:nvSpPr>
          <p:cNvPr id="10" name="Segnaposto contenuto 9">
            <a:extLst>
              <a:ext uri="{FF2B5EF4-FFF2-40B4-BE49-F238E27FC236}">
                <a16:creationId xmlns:a16="http://schemas.microsoft.com/office/drawing/2014/main" id="{DA96A601-CC54-5C4E-A0A6-FF7B651DB9B7}"/>
              </a:ext>
            </a:extLst>
          </p:cNvPr>
          <p:cNvSpPr>
            <a:spLocks noGrp="1"/>
          </p:cNvSpPr>
          <p:nvPr>
            <p:ph idx="1"/>
          </p:nvPr>
        </p:nvSpPr>
        <p:spPr>
          <a:xfrm>
            <a:off x="0" y="1987180"/>
            <a:ext cx="12191999" cy="4870820"/>
          </a:xfrm>
        </p:spPr>
        <p:txBody>
          <a:bodyPr numCol="1">
            <a:normAutofit/>
          </a:bodyPr>
          <a:lstStyle/>
          <a:p>
            <a:pPr marL="0" indent="0" algn="just">
              <a:buNone/>
            </a:pPr>
            <a:endParaRPr lang="it-IT" sz="2200" dirty="0">
              <a:solidFill>
                <a:schemeClr val="bg1"/>
              </a:solidFill>
            </a:endParaRPr>
          </a:p>
          <a:p>
            <a:pPr marL="0" indent="0" algn="just">
              <a:buNone/>
            </a:pPr>
            <a:endParaRPr lang="it-IT" sz="2200" dirty="0">
              <a:solidFill>
                <a:schemeClr val="bg1"/>
              </a:solidFill>
            </a:endParaRPr>
          </a:p>
        </p:txBody>
      </p:sp>
      <p:sp>
        <p:nvSpPr>
          <p:cNvPr id="4" name="Segnaposto numero diapositiva 3">
            <a:extLst>
              <a:ext uri="{FF2B5EF4-FFF2-40B4-BE49-F238E27FC236}">
                <a16:creationId xmlns:a16="http://schemas.microsoft.com/office/drawing/2014/main" id="{2D1AAA6B-C3E9-6744-945F-FDD7965DBC80}"/>
              </a:ext>
            </a:extLst>
          </p:cNvPr>
          <p:cNvSpPr>
            <a:spLocks noGrp="1"/>
          </p:cNvSpPr>
          <p:nvPr>
            <p:ph type="sldNum" sz="quarter" idx="12"/>
          </p:nvPr>
        </p:nvSpPr>
        <p:spPr>
          <a:xfrm>
            <a:off x="11454938" y="-161173"/>
            <a:ext cx="1154151" cy="1090789"/>
          </a:xfrm>
        </p:spPr>
        <p:txBody>
          <a:bodyPr/>
          <a:lstStyle/>
          <a:p>
            <a:fld id="{6D22F896-40B5-4ADD-8801-0D06FADFA095}" type="slidenum">
              <a:rPr lang="en-US" smtClean="0"/>
              <a:t>59</a:t>
            </a:fld>
            <a:endParaRPr lang="en-US" dirty="0"/>
          </a:p>
        </p:txBody>
      </p:sp>
      <p:pic>
        <p:nvPicPr>
          <p:cNvPr id="6" name="Immagine 5">
            <a:extLst>
              <a:ext uri="{FF2B5EF4-FFF2-40B4-BE49-F238E27FC236}">
                <a16:creationId xmlns:a16="http://schemas.microsoft.com/office/drawing/2014/main" id="{547AD3DC-C23A-2B42-8C10-9620174442DB}"/>
              </a:ext>
            </a:extLst>
          </p:cNvPr>
          <p:cNvPicPr>
            <a:picLocks noChangeAspect="1"/>
          </p:cNvPicPr>
          <p:nvPr/>
        </p:nvPicPr>
        <p:blipFill>
          <a:blip r:embed="rId2"/>
          <a:stretch>
            <a:fillRect/>
          </a:stretch>
        </p:blipFill>
        <p:spPr>
          <a:xfrm>
            <a:off x="10501399" y="600214"/>
            <a:ext cx="953539" cy="1386966"/>
          </a:xfrm>
          <a:prstGeom prst="rect">
            <a:avLst/>
          </a:prstGeom>
        </p:spPr>
      </p:pic>
      <p:sp>
        <p:nvSpPr>
          <p:cNvPr id="2" name="CasellaDiTesto 1">
            <a:extLst>
              <a:ext uri="{FF2B5EF4-FFF2-40B4-BE49-F238E27FC236}">
                <a16:creationId xmlns:a16="http://schemas.microsoft.com/office/drawing/2014/main" id="{34FDD91B-376F-BE4C-BB83-CE4E44429F81}"/>
              </a:ext>
            </a:extLst>
          </p:cNvPr>
          <p:cNvSpPr txBox="1"/>
          <p:nvPr/>
        </p:nvSpPr>
        <p:spPr>
          <a:xfrm>
            <a:off x="114302" y="2154341"/>
            <a:ext cx="9325356" cy="1938992"/>
          </a:xfrm>
          <a:prstGeom prst="rect">
            <a:avLst/>
          </a:prstGeom>
          <a:noFill/>
        </p:spPr>
        <p:txBody>
          <a:bodyPr wrap="square" rtlCol="0">
            <a:spAutoFit/>
          </a:bodyPr>
          <a:lstStyle/>
          <a:p>
            <a:r>
              <a:rPr lang="it-IT" sz="2400" dirty="0">
                <a:solidFill>
                  <a:schemeClr val="bg1"/>
                </a:solidFill>
              </a:rPr>
              <a:t>Gesù non ha ripreso vita, ma è passato ad una forma di esistenza che ha lasciato dietro di sé, una volta per sempre, la morte, e supera quindi, una volta per tutte, i confini di questo eone, per arrivare al Padre. Gesù vive per Iddio, vive </a:t>
            </a:r>
            <a:r>
              <a:rPr lang="it-IT" sz="2400" i="1" dirty="0">
                <a:solidFill>
                  <a:schemeClr val="bg1"/>
                </a:solidFill>
              </a:rPr>
              <a:t>«nei secoli dei secoli»</a:t>
            </a:r>
            <a:r>
              <a:rPr lang="it-IT" sz="2400" dirty="0">
                <a:solidFill>
                  <a:schemeClr val="bg1"/>
                </a:solidFill>
              </a:rPr>
              <a:t> ed ha le chiavi della morte e dell’</a:t>
            </a:r>
            <a:r>
              <a:rPr lang="it-IT" sz="2400" i="1" dirty="0">
                <a:solidFill>
                  <a:schemeClr val="bg1"/>
                </a:solidFill>
              </a:rPr>
              <a:t>Ade</a:t>
            </a:r>
            <a:r>
              <a:rPr lang="it-IT" sz="2400" dirty="0">
                <a:solidFill>
                  <a:schemeClr val="bg1"/>
                </a:solidFill>
              </a:rPr>
              <a:t>.</a:t>
            </a:r>
          </a:p>
        </p:txBody>
      </p:sp>
      <p:pic>
        <p:nvPicPr>
          <p:cNvPr id="8" name="Immagine 7">
            <a:extLst>
              <a:ext uri="{FF2B5EF4-FFF2-40B4-BE49-F238E27FC236}">
                <a16:creationId xmlns:a16="http://schemas.microsoft.com/office/drawing/2014/main" id="{3CD17692-AB02-8D48-830A-D545D60A7A7A}"/>
              </a:ext>
            </a:extLst>
          </p:cNvPr>
          <p:cNvPicPr>
            <a:picLocks noChangeAspect="1"/>
          </p:cNvPicPr>
          <p:nvPr/>
        </p:nvPicPr>
        <p:blipFill>
          <a:blip r:embed="rId3"/>
          <a:stretch>
            <a:fillRect/>
          </a:stretch>
        </p:blipFill>
        <p:spPr>
          <a:xfrm>
            <a:off x="9856747" y="568812"/>
            <a:ext cx="2335253" cy="3454332"/>
          </a:xfrm>
          <a:prstGeom prst="rect">
            <a:avLst/>
          </a:prstGeom>
        </p:spPr>
      </p:pic>
      <p:sp>
        <p:nvSpPr>
          <p:cNvPr id="11" name="CasellaDiTesto 10">
            <a:extLst>
              <a:ext uri="{FF2B5EF4-FFF2-40B4-BE49-F238E27FC236}">
                <a16:creationId xmlns:a16="http://schemas.microsoft.com/office/drawing/2014/main" id="{B5A58101-9B95-F94C-84C5-226094DDDB3A}"/>
              </a:ext>
            </a:extLst>
          </p:cNvPr>
          <p:cNvSpPr txBox="1"/>
          <p:nvPr/>
        </p:nvSpPr>
        <p:spPr>
          <a:xfrm>
            <a:off x="114302" y="4099651"/>
            <a:ext cx="11702560" cy="1938992"/>
          </a:xfrm>
          <a:prstGeom prst="rect">
            <a:avLst/>
          </a:prstGeom>
          <a:noFill/>
        </p:spPr>
        <p:txBody>
          <a:bodyPr wrap="square" rtlCol="0">
            <a:spAutoFit/>
          </a:bodyPr>
          <a:lstStyle/>
          <a:p>
            <a:r>
              <a:rPr lang="it-IT" sz="2400" dirty="0">
                <a:solidFill>
                  <a:schemeClr val="bg1"/>
                </a:solidFill>
              </a:rPr>
              <a:t>La risurrezione è </a:t>
            </a:r>
            <a:r>
              <a:rPr lang="it-IT" sz="2400" i="1" dirty="0">
                <a:solidFill>
                  <a:schemeClr val="bg1"/>
                </a:solidFill>
              </a:rPr>
              <a:t>«un evento reale </a:t>
            </a:r>
            <a:r>
              <a:rPr lang="it-IT" sz="2400" i="1" dirty="0" err="1">
                <a:solidFill>
                  <a:schemeClr val="bg1"/>
                </a:solidFill>
              </a:rPr>
              <a:t>intramondano</a:t>
            </a:r>
            <a:r>
              <a:rPr lang="it-IT" sz="2400" dirty="0">
                <a:solidFill>
                  <a:schemeClr val="bg1"/>
                </a:solidFill>
              </a:rPr>
              <a:t> […] </a:t>
            </a:r>
            <a:r>
              <a:rPr lang="it-IT" sz="2400" i="1" dirty="0">
                <a:solidFill>
                  <a:schemeClr val="bg1"/>
                </a:solidFill>
              </a:rPr>
              <a:t>perché essa è accaduta</a:t>
            </a:r>
            <a:r>
              <a:rPr lang="it-IT" sz="2400" dirty="0">
                <a:solidFill>
                  <a:schemeClr val="bg1"/>
                </a:solidFill>
              </a:rPr>
              <a:t> […] </a:t>
            </a:r>
            <a:r>
              <a:rPr lang="it-IT" sz="2400" i="1" dirty="0">
                <a:solidFill>
                  <a:schemeClr val="bg1"/>
                </a:solidFill>
              </a:rPr>
              <a:t>nel tempo come storia particolare della storia umana universale»</a:t>
            </a:r>
            <a:r>
              <a:rPr lang="it-IT" sz="2400" dirty="0">
                <a:solidFill>
                  <a:schemeClr val="bg1"/>
                </a:solidFill>
              </a:rPr>
              <a:t> (K. </a:t>
            </a:r>
            <a:r>
              <a:rPr lang="it-IT" sz="2400" dirty="0" err="1">
                <a:solidFill>
                  <a:schemeClr val="bg1"/>
                </a:solidFill>
              </a:rPr>
              <a:t>Barth</a:t>
            </a:r>
            <a:r>
              <a:rPr lang="it-IT" sz="2400" dirty="0">
                <a:solidFill>
                  <a:schemeClr val="bg1"/>
                </a:solidFill>
              </a:rPr>
              <a:t>). L’inimmaginabile che un morto risorga ad una vita immortale, definitiva, viene quindi a dimostrarsi come superamento di qualcosa di conosciuto, anzi di atteso già in qualche maniera.</a:t>
            </a:r>
          </a:p>
        </p:txBody>
      </p:sp>
    </p:spTree>
    <p:extLst>
      <p:ext uri="{BB962C8B-B14F-4D97-AF65-F5344CB8AC3E}">
        <p14:creationId xmlns:p14="http://schemas.microsoft.com/office/powerpoint/2010/main" val="1322162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F3C4D9-E50B-BF4D-B415-3FFB1154F432}"/>
              </a:ext>
            </a:extLst>
          </p:cNvPr>
          <p:cNvSpPr>
            <a:spLocks noGrp="1"/>
          </p:cNvSpPr>
          <p:nvPr>
            <p:ph type="title"/>
          </p:nvPr>
        </p:nvSpPr>
        <p:spPr/>
        <p:txBody>
          <a:bodyPr/>
          <a:lstStyle/>
          <a:p>
            <a:r>
              <a:rPr lang="it-IT" dirty="0"/>
              <a:t>Gli incontri essenziali…</a:t>
            </a:r>
          </a:p>
        </p:txBody>
      </p:sp>
      <p:pic>
        <p:nvPicPr>
          <p:cNvPr id="5" name="Segnaposto contenuto 4">
            <a:extLst>
              <a:ext uri="{FF2B5EF4-FFF2-40B4-BE49-F238E27FC236}">
                <a16:creationId xmlns:a16="http://schemas.microsoft.com/office/drawing/2014/main" id="{1DE3515D-27AF-F64A-AE94-F0E3F9B46A85}"/>
              </a:ext>
            </a:extLst>
          </p:cNvPr>
          <p:cNvPicPr>
            <a:picLocks noGrp="1" noChangeAspect="1"/>
          </p:cNvPicPr>
          <p:nvPr>
            <p:ph idx="1"/>
          </p:nvPr>
        </p:nvPicPr>
        <p:blipFill>
          <a:blip r:embed="rId3"/>
          <a:stretch>
            <a:fillRect/>
          </a:stretch>
        </p:blipFill>
        <p:spPr>
          <a:xfrm>
            <a:off x="536848" y="3859670"/>
            <a:ext cx="2019336" cy="2368672"/>
          </a:xfrm>
        </p:spPr>
      </p:pic>
      <p:sp>
        <p:nvSpPr>
          <p:cNvPr id="6" name="CasellaDiTesto 5">
            <a:extLst>
              <a:ext uri="{FF2B5EF4-FFF2-40B4-BE49-F238E27FC236}">
                <a16:creationId xmlns:a16="http://schemas.microsoft.com/office/drawing/2014/main" id="{40544614-D331-A640-810A-4A977E04159A}"/>
              </a:ext>
            </a:extLst>
          </p:cNvPr>
          <p:cNvSpPr txBox="1"/>
          <p:nvPr/>
        </p:nvSpPr>
        <p:spPr>
          <a:xfrm>
            <a:off x="4857008" y="2612571"/>
            <a:ext cx="5264454" cy="2431435"/>
          </a:xfrm>
          <a:prstGeom prst="rect">
            <a:avLst/>
          </a:prstGeom>
          <a:noFill/>
        </p:spPr>
        <p:txBody>
          <a:bodyPr wrap="square" rtlCol="0">
            <a:spAutoFit/>
          </a:bodyPr>
          <a:lstStyle/>
          <a:p>
            <a:r>
              <a:rPr lang="it-IT" sz="4000" dirty="0">
                <a:solidFill>
                  <a:schemeClr val="bg1"/>
                </a:solidFill>
              </a:rPr>
              <a:t>I confratelli gesuiti di </a:t>
            </a:r>
            <a:r>
              <a:rPr lang="it-IT" sz="4000" dirty="0" err="1">
                <a:solidFill>
                  <a:schemeClr val="bg1"/>
                </a:solidFill>
              </a:rPr>
              <a:t>Stimmen</a:t>
            </a:r>
            <a:r>
              <a:rPr lang="it-IT" sz="4000" dirty="0">
                <a:solidFill>
                  <a:schemeClr val="bg1"/>
                </a:solidFill>
              </a:rPr>
              <a:t> </a:t>
            </a:r>
            <a:r>
              <a:rPr lang="it-IT" sz="4000" dirty="0" err="1">
                <a:solidFill>
                  <a:schemeClr val="bg1"/>
                </a:solidFill>
              </a:rPr>
              <a:t>der</a:t>
            </a:r>
            <a:r>
              <a:rPr lang="it-IT" sz="4000" dirty="0">
                <a:solidFill>
                  <a:schemeClr val="bg1"/>
                </a:solidFill>
              </a:rPr>
              <a:t> Zeit</a:t>
            </a:r>
          </a:p>
          <a:p>
            <a:endParaRPr lang="it-IT" dirty="0">
              <a:solidFill>
                <a:schemeClr val="bg1"/>
              </a:solidFill>
            </a:endParaRPr>
          </a:p>
          <a:p>
            <a:r>
              <a:rPr lang="it-IT" dirty="0">
                <a:solidFill>
                  <a:schemeClr val="bg1"/>
                </a:solidFill>
              </a:rPr>
              <a:t>In particolare l’amicizia profonda con i fratelli Hugo e Karl </a:t>
            </a:r>
            <a:r>
              <a:rPr lang="it-IT" dirty="0" err="1">
                <a:solidFill>
                  <a:schemeClr val="bg1"/>
                </a:solidFill>
              </a:rPr>
              <a:t>Rahner</a:t>
            </a:r>
            <a:r>
              <a:rPr lang="it-IT" dirty="0">
                <a:solidFill>
                  <a:schemeClr val="bg1"/>
                </a:solidFill>
              </a:rPr>
              <a:t>, amicizia che restò forte nonostante le contrastanti visioni teologiche</a:t>
            </a:r>
          </a:p>
        </p:txBody>
      </p:sp>
      <p:pic>
        <p:nvPicPr>
          <p:cNvPr id="7" name="Immagine 6">
            <a:extLst>
              <a:ext uri="{FF2B5EF4-FFF2-40B4-BE49-F238E27FC236}">
                <a16:creationId xmlns:a16="http://schemas.microsoft.com/office/drawing/2014/main" id="{06976260-97A1-0543-8C43-4D7653C2CEA1}"/>
              </a:ext>
            </a:extLst>
          </p:cNvPr>
          <p:cNvPicPr>
            <a:picLocks noChangeAspect="1"/>
          </p:cNvPicPr>
          <p:nvPr/>
        </p:nvPicPr>
        <p:blipFill>
          <a:blip r:embed="rId4">
            <a:alphaModFix amt="18000"/>
          </a:blip>
          <a:stretch>
            <a:fillRect/>
          </a:stretch>
        </p:blipFill>
        <p:spPr>
          <a:xfrm>
            <a:off x="10614891" y="659743"/>
            <a:ext cx="1105219" cy="1338389"/>
          </a:xfrm>
          <a:prstGeom prst="rect">
            <a:avLst/>
          </a:prstGeom>
        </p:spPr>
      </p:pic>
      <p:pic>
        <p:nvPicPr>
          <p:cNvPr id="8" name="Segnaposto contenuto 4">
            <a:extLst>
              <a:ext uri="{FF2B5EF4-FFF2-40B4-BE49-F238E27FC236}">
                <a16:creationId xmlns:a16="http://schemas.microsoft.com/office/drawing/2014/main" id="{A0E6EFD4-03D5-4649-A74A-8267B3BA7955}"/>
              </a:ext>
            </a:extLst>
          </p:cNvPr>
          <p:cNvPicPr>
            <a:picLocks noChangeAspect="1"/>
          </p:cNvPicPr>
          <p:nvPr/>
        </p:nvPicPr>
        <p:blipFill>
          <a:blip r:embed="rId5"/>
          <a:stretch>
            <a:fillRect/>
          </a:stretch>
        </p:blipFill>
        <p:spPr>
          <a:xfrm>
            <a:off x="2344494" y="2457626"/>
            <a:ext cx="2019336" cy="2019336"/>
          </a:xfrm>
          <a:prstGeom prst="rect">
            <a:avLst/>
          </a:prstGeom>
        </p:spPr>
      </p:pic>
      <p:sp>
        <p:nvSpPr>
          <p:cNvPr id="3" name="Segnaposto numero diapositiva 2">
            <a:extLst>
              <a:ext uri="{FF2B5EF4-FFF2-40B4-BE49-F238E27FC236}">
                <a16:creationId xmlns:a16="http://schemas.microsoft.com/office/drawing/2014/main" id="{031EBA6A-BF18-AC45-A118-EC3E884BA7A0}"/>
              </a:ext>
            </a:extLst>
          </p:cNvPr>
          <p:cNvSpPr>
            <a:spLocks noGrp="1"/>
          </p:cNvSpPr>
          <p:nvPr>
            <p:ph type="sldNum" sz="quarter" idx="12"/>
          </p:nvPr>
        </p:nvSpPr>
        <p:spPr>
          <a:xfrm>
            <a:off x="11614924" y="-161173"/>
            <a:ext cx="1154151" cy="1090789"/>
          </a:xfrm>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28021916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00">
            <a:alpha val="98000"/>
          </a:srgbClr>
        </a:solidFill>
        <a:effectLst/>
      </p:bgPr>
    </p:bg>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9A2CD62A-32EB-F24A-B665-DD23AFEEA639}"/>
              </a:ext>
            </a:extLst>
          </p:cNvPr>
          <p:cNvSpPr>
            <a:spLocks noGrp="1"/>
          </p:cNvSpPr>
          <p:nvPr>
            <p:ph type="title"/>
          </p:nvPr>
        </p:nvSpPr>
        <p:spPr/>
        <p:txBody>
          <a:bodyPr/>
          <a:lstStyle/>
          <a:p>
            <a:r>
              <a:rPr lang="it-IT" dirty="0"/>
              <a:t>5. Pasqua: il cammino verso il Padre</a:t>
            </a:r>
          </a:p>
        </p:txBody>
      </p:sp>
      <p:sp>
        <p:nvSpPr>
          <p:cNvPr id="10" name="Segnaposto contenuto 9">
            <a:extLst>
              <a:ext uri="{FF2B5EF4-FFF2-40B4-BE49-F238E27FC236}">
                <a16:creationId xmlns:a16="http://schemas.microsoft.com/office/drawing/2014/main" id="{DA96A601-CC54-5C4E-A0A6-FF7B651DB9B7}"/>
              </a:ext>
            </a:extLst>
          </p:cNvPr>
          <p:cNvSpPr>
            <a:spLocks noGrp="1"/>
          </p:cNvSpPr>
          <p:nvPr>
            <p:ph idx="1"/>
          </p:nvPr>
        </p:nvSpPr>
        <p:spPr>
          <a:xfrm>
            <a:off x="0" y="1987180"/>
            <a:ext cx="12191999" cy="4870820"/>
          </a:xfrm>
        </p:spPr>
        <p:txBody>
          <a:bodyPr numCol="1">
            <a:normAutofit/>
          </a:bodyPr>
          <a:lstStyle/>
          <a:p>
            <a:pPr marL="0" indent="0" algn="just">
              <a:buNone/>
            </a:pPr>
            <a:endParaRPr lang="it-IT" sz="2200" dirty="0">
              <a:solidFill>
                <a:schemeClr val="bg1"/>
              </a:solidFill>
            </a:endParaRPr>
          </a:p>
          <a:p>
            <a:pPr marL="0" indent="0" algn="just">
              <a:buNone/>
            </a:pPr>
            <a:endParaRPr lang="it-IT" sz="2200" dirty="0">
              <a:solidFill>
                <a:schemeClr val="bg1"/>
              </a:solidFill>
            </a:endParaRPr>
          </a:p>
        </p:txBody>
      </p:sp>
      <p:sp>
        <p:nvSpPr>
          <p:cNvPr id="4" name="Segnaposto numero diapositiva 3">
            <a:extLst>
              <a:ext uri="{FF2B5EF4-FFF2-40B4-BE49-F238E27FC236}">
                <a16:creationId xmlns:a16="http://schemas.microsoft.com/office/drawing/2014/main" id="{2D1AAA6B-C3E9-6744-945F-FDD7965DBC80}"/>
              </a:ext>
            </a:extLst>
          </p:cNvPr>
          <p:cNvSpPr>
            <a:spLocks noGrp="1"/>
          </p:cNvSpPr>
          <p:nvPr>
            <p:ph type="sldNum" sz="quarter" idx="12"/>
          </p:nvPr>
        </p:nvSpPr>
        <p:spPr>
          <a:xfrm>
            <a:off x="11454938" y="-161173"/>
            <a:ext cx="1154151" cy="1090789"/>
          </a:xfrm>
        </p:spPr>
        <p:txBody>
          <a:bodyPr/>
          <a:lstStyle/>
          <a:p>
            <a:fld id="{6D22F896-40B5-4ADD-8801-0D06FADFA095}" type="slidenum">
              <a:rPr lang="en-US" smtClean="0"/>
              <a:t>60</a:t>
            </a:fld>
            <a:endParaRPr lang="en-US" dirty="0"/>
          </a:p>
        </p:txBody>
      </p:sp>
      <p:pic>
        <p:nvPicPr>
          <p:cNvPr id="6" name="Immagine 5">
            <a:extLst>
              <a:ext uri="{FF2B5EF4-FFF2-40B4-BE49-F238E27FC236}">
                <a16:creationId xmlns:a16="http://schemas.microsoft.com/office/drawing/2014/main" id="{547AD3DC-C23A-2B42-8C10-9620174442DB}"/>
              </a:ext>
            </a:extLst>
          </p:cNvPr>
          <p:cNvPicPr>
            <a:picLocks noChangeAspect="1"/>
          </p:cNvPicPr>
          <p:nvPr/>
        </p:nvPicPr>
        <p:blipFill>
          <a:blip r:embed="rId2"/>
          <a:stretch>
            <a:fillRect/>
          </a:stretch>
        </p:blipFill>
        <p:spPr>
          <a:xfrm>
            <a:off x="10501399" y="600214"/>
            <a:ext cx="953539" cy="1386966"/>
          </a:xfrm>
          <a:prstGeom prst="rect">
            <a:avLst/>
          </a:prstGeom>
        </p:spPr>
      </p:pic>
      <p:sp>
        <p:nvSpPr>
          <p:cNvPr id="2" name="CasellaDiTesto 1">
            <a:extLst>
              <a:ext uri="{FF2B5EF4-FFF2-40B4-BE49-F238E27FC236}">
                <a16:creationId xmlns:a16="http://schemas.microsoft.com/office/drawing/2014/main" id="{34FDD91B-376F-BE4C-BB83-CE4E44429F81}"/>
              </a:ext>
            </a:extLst>
          </p:cNvPr>
          <p:cNvSpPr txBox="1"/>
          <p:nvPr/>
        </p:nvSpPr>
        <p:spPr>
          <a:xfrm>
            <a:off x="114302" y="2154341"/>
            <a:ext cx="9325356" cy="2308324"/>
          </a:xfrm>
          <a:prstGeom prst="rect">
            <a:avLst/>
          </a:prstGeom>
          <a:noFill/>
        </p:spPr>
        <p:txBody>
          <a:bodyPr wrap="square" rtlCol="0">
            <a:spAutoFit/>
          </a:bodyPr>
          <a:lstStyle/>
          <a:p>
            <a:pPr algn="just"/>
            <a:r>
              <a:rPr lang="it-IT" sz="2400" dirty="0">
                <a:solidFill>
                  <a:schemeClr val="bg1"/>
                </a:solidFill>
              </a:rPr>
              <a:t>Nello stesso momento in cui Gesù viene «giustificato» da Dio, lo sono anche i suoi seguaci: il primo motivo della giustificazione, e quindi della remissione dei peccati, è collegato alla risurrezione e non alla croce. Il vero soggetto dell’azione è Dio stesso, che consegna per amore il Figlio suo, e questi assume attivamente, a sua volta, nell’amore i nostri peccati e la nostra maledizione.</a:t>
            </a:r>
          </a:p>
        </p:txBody>
      </p:sp>
      <p:pic>
        <p:nvPicPr>
          <p:cNvPr id="8" name="Immagine 7">
            <a:extLst>
              <a:ext uri="{FF2B5EF4-FFF2-40B4-BE49-F238E27FC236}">
                <a16:creationId xmlns:a16="http://schemas.microsoft.com/office/drawing/2014/main" id="{3CD17692-AB02-8D48-830A-D545D60A7A7A}"/>
              </a:ext>
            </a:extLst>
          </p:cNvPr>
          <p:cNvPicPr>
            <a:picLocks noChangeAspect="1"/>
          </p:cNvPicPr>
          <p:nvPr/>
        </p:nvPicPr>
        <p:blipFill>
          <a:blip r:embed="rId3"/>
          <a:stretch>
            <a:fillRect/>
          </a:stretch>
        </p:blipFill>
        <p:spPr>
          <a:xfrm>
            <a:off x="9856747" y="568812"/>
            <a:ext cx="2335253" cy="3454332"/>
          </a:xfrm>
          <a:prstGeom prst="rect">
            <a:avLst/>
          </a:prstGeom>
        </p:spPr>
      </p:pic>
    </p:spTree>
    <p:extLst>
      <p:ext uri="{BB962C8B-B14F-4D97-AF65-F5344CB8AC3E}">
        <p14:creationId xmlns:p14="http://schemas.microsoft.com/office/powerpoint/2010/main" val="2767612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00">
            <a:alpha val="98000"/>
          </a:srgbClr>
        </a:solidFill>
        <a:effectLst/>
      </p:bgPr>
    </p:bg>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9A2CD62A-32EB-F24A-B665-DD23AFEEA639}"/>
              </a:ext>
            </a:extLst>
          </p:cNvPr>
          <p:cNvSpPr>
            <a:spLocks noGrp="1"/>
          </p:cNvSpPr>
          <p:nvPr>
            <p:ph type="title"/>
          </p:nvPr>
        </p:nvSpPr>
        <p:spPr/>
        <p:txBody>
          <a:bodyPr/>
          <a:lstStyle/>
          <a:p>
            <a:r>
              <a:rPr lang="it-IT" dirty="0"/>
              <a:t>5. Pasqua: il cammino verso il Padre</a:t>
            </a:r>
          </a:p>
        </p:txBody>
      </p:sp>
      <p:sp>
        <p:nvSpPr>
          <p:cNvPr id="10" name="Segnaposto contenuto 9">
            <a:extLst>
              <a:ext uri="{FF2B5EF4-FFF2-40B4-BE49-F238E27FC236}">
                <a16:creationId xmlns:a16="http://schemas.microsoft.com/office/drawing/2014/main" id="{DA96A601-CC54-5C4E-A0A6-FF7B651DB9B7}"/>
              </a:ext>
            </a:extLst>
          </p:cNvPr>
          <p:cNvSpPr>
            <a:spLocks noGrp="1"/>
          </p:cNvSpPr>
          <p:nvPr>
            <p:ph idx="1"/>
          </p:nvPr>
        </p:nvSpPr>
        <p:spPr>
          <a:xfrm>
            <a:off x="0" y="1987180"/>
            <a:ext cx="12191999" cy="4870820"/>
          </a:xfrm>
        </p:spPr>
        <p:txBody>
          <a:bodyPr numCol="1">
            <a:normAutofit/>
          </a:bodyPr>
          <a:lstStyle/>
          <a:p>
            <a:pPr marL="0" indent="0" algn="just">
              <a:buNone/>
            </a:pPr>
            <a:endParaRPr lang="it-IT" sz="2200" dirty="0">
              <a:solidFill>
                <a:schemeClr val="bg1"/>
              </a:solidFill>
            </a:endParaRPr>
          </a:p>
          <a:p>
            <a:pPr marL="0" indent="0" algn="just">
              <a:buNone/>
            </a:pPr>
            <a:endParaRPr lang="it-IT" sz="2200" dirty="0">
              <a:solidFill>
                <a:schemeClr val="bg1"/>
              </a:solidFill>
            </a:endParaRPr>
          </a:p>
        </p:txBody>
      </p:sp>
      <p:sp>
        <p:nvSpPr>
          <p:cNvPr id="4" name="Segnaposto numero diapositiva 3">
            <a:extLst>
              <a:ext uri="{FF2B5EF4-FFF2-40B4-BE49-F238E27FC236}">
                <a16:creationId xmlns:a16="http://schemas.microsoft.com/office/drawing/2014/main" id="{2D1AAA6B-C3E9-6744-945F-FDD7965DBC80}"/>
              </a:ext>
            </a:extLst>
          </p:cNvPr>
          <p:cNvSpPr>
            <a:spLocks noGrp="1"/>
          </p:cNvSpPr>
          <p:nvPr>
            <p:ph type="sldNum" sz="quarter" idx="12"/>
          </p:nvPr>
        </p:nvSpPr>
        <p:spPr>
          <a:xfrm>
            <a:off x="11454938" y="-161173"/>
            <a:ext cx="1154151" cy="1090789"/>
          </a:xfrm>
        </p:spPr>
        <p:txBody>
          <a:bodyPr/>
          <a:lstStyle/>
          <a:p>
            <a:fld id="{6D22F896-40B5-4ADD-8801-0D06FADFA095}" type="slidenum">
              <a:rPr lang="en-US" smtClean="0"/>
              <a:t>61</a:t>
            </a:fld>
            <a:endParaRPr lang="en-US" dirty="0"/>
          </a:p>
        </p:txBody>
      </p:sp>
      <p:pic>
        <p:nvPicPr>
          <p:cNvPr id="6" name="Immagine 5">
            <a:extLst>
              <a:ext uri="{FF2B5EF4-FFF2-40B4-BE49-F238E27FC236}">
                <a16:creationId xmlns:a16="http://schemas.microsoft.com/office/drawing/2014/main" id="{547AD3DC-C23A-2B42-8C10-9620174442DB}"/>
              </a:ext>
            </a:extLst>
          </p:cNvPr>
          <p:cNvPicPr>
            <a:picLocks noChangeAspect="1"/>
          </p:cNvPicPr>
          <p:nvPr/>
        </p:nvPicPr>
        <p:blipFill>
          <a:blip r:embed="rId2"/>
          <a:stretch>
            <a:fillRect/>
          </a:stretch>
        </p:blipFill>
        <p:spPr>
          <a:xfrm>
            <a:off x="10501399" y="600214"/>
            <a:ext cx="953539" cy="1386966"/>
          </a:xfrm>
          <a:prstGeom prst="rect">
            <a:avLst/>
          </a:prstGeom>
        </p:spPr>
      </p:pic>
      <p:sp>
        <p:nvSpPr>
          <p:cNvPr id="2" name="CasellaDiTesto 1">
            <a:extLst>
              <a:ext uri="{FF2B5EF4-FFF2-40B4-BE49-F238E27FC236}">
                <a16:creationId xmlns:a16="http://schemas.microsoft.com/office/drawing/2014/main" id="{34FDD91B-376F-BE4C-BB83-CE4E44429F81}"/>
              </a:ext>
            </a:extLst>
          </p:cNvPr>
          <p:cNvSpPr txBox="1"/>
          <p:nvPr/>
        </p:nvSpPr>
        <p:spPr>
          <a:xfrm>
            <a:off x="114302" y="2154341"/>
            <a:ext cx="9325356" cy="2308324"/>
          </a:xfrm>
          <a:prstGeom prst="rect">
            <a:avLst/>
          </a:prstGeom>
          <a:noFill/>
        </p:spPr>
        <p:txBody>
          <a:bodyPr wrap="square" rtlCol="0">
            <a:spAutoFit/>
          </a:bodyPr>
          <a:lstStyle/>
          <a:p>
            <a:pPr algn="just"/>
            <a:r>
              <a:rPr lang="it-IT" sz="2400" dirty="0">
                <a:solidFill>
                  <a:schemeClr val="bg1"/>
                </a:solidFill>
              </a:rPr>
              <a:t>Se si riconosce la </a:t>
            </a:r>
            <a:r>
              <a:rPr lang="it-IT" sz="2400" b="1" dirty="0">
                <a:solidFill>
                  <a:schemeClr val="bg1"/>
                </a:solidFill>
              </a:rPr>
              <a:t>DIMENSIONE TRINITARIA</a:t>
            </a:r>
            <a:r>
              <a:rPr lang="it-IT" sz="2400" dirty="0">
                <a:solidFill>
                  <a:schemeClr val="bg1"/>
                </a:solidFill>
              </a:rPr>
              <a:t> dell’evento, in maniera adeguata, si può parlare della </a:t>
            </a:r>
            <a:r>
              <a:rPr lang="it-IT" sz="2400" i="1" dirty="0">
                <a:solidFill>
                  <a:schemeClr val="bg1"/>
                </a:solidFill>
              </a:rPr>
              <a:t>«pro </a:t>
            </a:r>
            <a:r>
              <a:rPr lang="it-IT" sz="2400" i="1" dirty="0" err="1">
                <a:solidFill>
                  <a:schemeClr val="bg1"/>
                </a:solidFill>
              </a:rPr>
              <a:t>nobis</a:t>
            </a:r>
            <a:r>
              <a:rPr lang="it-IT" sz="2400" i="1" dirty="0">
                <a:solidFill>
                  <a:schemeClr val="bg1"/>
                </a:solidFill>
              </a:rPr>
              <a:t>» </a:t>
            </a:r>
            <a:r>
              <a:rPr lang="it-IT" sz="2400" dirty="0">
                <a:solidFill>
                  <a:schemeClr val="bg1"/>
                </a:solidFill>
              </a:rPr>
              <a:t>e del </a:t>
            </a:r>
            <a:r>
              <a:rPr lang="it-IT" sz="2400" i="1" dirty="0">
                <a:solidFill>
                  <a:schemeClr val="bg1"/>
                </a:solidFill>
              </a:rPr>
              <a:t>«pro </a:t>
            </a:r>
            <a:r>
              <a:rPr lang="it-IT" sz="2400" i="1" dirty="0" err="1">
                <a:solidFill>
                  <a:schemeClr val="bg1"/>
                </a:solidFill>
              </a:rPr>
              <a:t>mundo</a:t>
            </a:r>
            <a:r>
              <a:rPr lang="it-IT" sz="2400" i="1" dirty="0">
                <a:solidFill>
                  <a:schemeClr val="bg1"/>
                </a:solidFill>
              </a:rPr>
              <a:t>».</a:t>
            </a:r>
            <a:endParaRPr lang="it-IT" sz="2400" dirty="0">
              <a:solidFill>
                <a:schemeClr val="bg1"/>
              </a:solidFill>
            </a:endParaRPr>
          </a:p>
          <a:p>
            <a:pPr algn="just"/>
            <a:r>
              <a:rPr lang="it-IT" sz="2400" dirty="0">
                <a:solidFill>
                  <a:schemeClr val="bg1"/>
                </a:solidFill>
              </a:rPr>
              <a:t>Al </a:t>
            </a:r>
            <a:r>
              <a:rPr lang="it-IT" sz="2400" b="1" dirty="0">
                <a:solidFill>
                  <a:schemeClr val="bg1"/>
                </a:solidFill>
              </a:rPr>
              <a:t>Padre</a:t>
            </a:r>
            <a:r>
              <a:rPr lang="it-IT" sz="2400" dirty="0">
                <a:solidFill>
                  <a:schemeClr val="bg1"/>
                </a:solidFill>
              </a:rPr>
              <a:t> viene quindi sempre ascritta l’iniziativa della risurrezione del Figlio. </a:t>
            </a:r>
            <a:r>
              <a:rPr lang="it-IT" sz="2400" i="1" dirty="0">
                <a:solidFill>
                  <a:schemeClr val="bg1"/>
                </a:solidFill>
              </a:rPr>
              <a:t>E’ il Padre che agisce portando a compimento la sua azione creativa mediante la risurrezione dei morti</a:t>
            </a:r>
            <a:r>
              <a:rPr lang="it-IT" sz="2400" dirty="0">
                <a:solidFill>
                  <a:schemeClr val="bg1"/>
                </a:solidFill>
              </a:rPr>
              <a:t>. </a:t>
            </a:r>
          </a:p>
        </p:txBody>
      </p:sp>
      <p:pic>
        <p:nvPicPr>
          <p:cNvPr id="8" name="Immagine 7">
            <a:extLst>
              <a:ext uri="{FF2B5EF4-FFF2-40B4-BE49-F238E27FC236}">
                <a16:creationId xmlns:a16="http://schemas.microsoft.com/office/drawing/2014/main" id="{3CD17692-AB02-8D48-830A-D545D60A7A7A}"/>
              </a:ext>
            </a:extLst>
          </p:cNvPr>
          <p:cNvPicPr>
            <a:picLocks noChangeAspect="1"/>
          </p:cNvPicPr>
          <p:nvPr/>
        </p:nvPicPr>
        <p:blipFill>
          <a:blip r:embed="rId3"/>
          <a:stretch>
            <a:fillRect/>
          </a:stretch>
        </p:blipFill>
        <p:spPr>
          <a:xfrm>
            <a:off x="9856747" y="568812"/>
            <a:ext cx="2335253" cy="3454332"/>
          </a:xfrm>
          <a:prstGeom prst="rect">
            <a:avLst/>
          </a:prstGeom>
        </p:spPr>
      </p:pic>
      <p:sp>
        <p:nvSpPr>
          <p:cNvPr id="11" name="CasellaDiTesto 10">
            <a:extLst>
              <a:ext uri="{FF2B5EF4-FFF2-40B4-BE49-F238E27FC236}">
                <a16:creationId xmlns:a16="http://schemas.microsoft.com/office/drawing/2014/main" id="{B5A58101-9B95-F94C-84C5-226094DDDB3A}"/>
              </a:ext>
            </a:extLst>
          </p:cNvPr>
          <p:cNvSpPr txBox="1"/>
          <p:nvPr/>
        </p:nvSpPr>
        <p:spPr>
          <a:xfrm>
            <a:off x="114302" y="5881033"/>
            <a:ext cx="11702560" cy="461665"/>
          </a:xfrm>
          <a:prstGeom prst="rect">
            <a:avLst/>
          </a:prstGeom>
          <a:noFill/>
        </p:spPr>
        <p:txBody>
          <a:bodyPr wrap="square" rtlCol="0">
            <a:spAutoFit/>
          </a:bodyPr>
          <a:lstStyle/>
          <a:p>
            <a:endParaRPr lang="it-IT" sz="2400" dirty="0">
              <a:solidFill>
                <a:schemeClr val="bg1"/>
              </a:solidFill>
            </a:endParaRPr>
          </a:p>
        </p:txBody>
      </p:sp>
      <p:sp>
        <p:nvSpPr>
          <p:cNvPr id="3" name="CasellaDiTesto 2">
            <a:extLst>
              <a:ext uri="{FF2B5EF4-FFF2-40B4-BE49-F238E27FC236}">
                <a16:creationId xmlns:a16="http://schemas.microsoft.com/office/drawing/2014/main" id="{CB004BF5-6954-274A-AEEA-2FC2DF3DBDCD}"/>
              </a:ext>
            </a:extLst>
          </p:cNvPr>
          <p:cNvSpPr txBox="1"/>
          <p:nvPr/>
        </p:nvSpPr>
        <p:spPr>
          <a:xfrm>
            <a:off x="114302" y="4462665"/>
            <a:ext cx="12077697" cy="2677656"/>
          </a:xfrm>
          <a:prstGeom prst="rect">
            <a:avLst/>
          </a:prstGeom>
          <a:noFill/>
        </p:spPr>
        <p:txBody>
          <a:bodyPr wrap="square" rtlCol="0">
            <a:spAutoFit/>
          </a:bodyPr>
          <a:lstStyle/>
          <a:p>
            <a:pPr algn="just"/>
            <a:r>
              <a:rPr lang="it-IT" sz="2400" dirty="0">
                <a:solidFill>
                  <a:schemeClr val="bg1"/>
                </a:solidFill>
              </a:rPr>
              <a:t>In questa operazione di potenza e di glorificazione del suo Spirito, Dio si manifesta come il Dio che risuscita i morti in maniera talmente forte e definitiva </a:t>
            </a:r>
            <a:r>
              <a:rPr lang="it-IT" sz="2400" i="1" dirty="0">
                <a:solidFill>
                  <a:schemeClr val="bg1"/>
                </a:solidFill>
              </a:rPr>
              <a:t>«che ha fatto risorgere Gesù dai morti»</a:t>
            </a:r>
            <a:r>
              <a:rPr lang="it-IT" sz="2400" dirty="0">
                <a:solidFill>
                  <a:schemeClr val="bg1"/>
                </a:solidFill>
              </a:rPr>
              <a:t>. Ogni azione del Dio vivente è stata da sempre ordinata alla risurrezione del Figlio. Nel momento in cui Dio Padre, nella risurrezione del Figlio, porta a compimento il suo progetto,</a:t>
            </a:r>
            <a:r>
              <a:rPr lang="it-IT" sz="2400" i="1" dirty="0">
                <a:solidFill>
                  <a:schemeClr val="bg1"/>
                </a:solidFill>
              </a:rPr>
              <a:t> manifesta al mondo il suo Figlio risorto e glorificato</a:t>
            </a:r>
            <a:r>
              <a:rPr lang="it-IT" sz="2400" dirty="0">
                <a:solidFill>
                  <a:schemeClr val="bg1"/>
                </a:solidFill>
              </a:rPr>
              <a:t>.</a:t>
            </a:r>
          </a:p>
          <a:p>
            <a:pPr algn="just"/>
            <a:endParaRPr lang="it-IT" sz="2400" dirty="0">
              <a:solidFill>
                <a:schemeClr val="bg1"/>
              </a:solidFill>
            </a:endParaRPr>
          </a:p>
        </p:txBody>
      </p:sp>
    </p:spTree>
    <p:extLst>
      <p:ext uri="{BB962C8B-B14F-4D97-AF65-F5344CB8AC3E}">
        <p14:creationId xmlns:p14="http://schemas.microsoft.com/office/powerpoint/2010/main" val="5991753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00">
            <a:alpha val="98000"/>
          </a:srgbClr>
        </a:solidFill>
        <a:effectLst/>
      </p:bgPr>
    </p:bg>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9A2CD62A-32EB-F24A-B665-DD23AFEEA639}"/>
              </a:ext>
            </a:extLst>
          </p:cNvPr>
          <p:cNvSpPr>
            <a:spLocks noGrp="1"/>
          </p:cNvSpPr>
          <p:nvPr>
            <p:ph type="title"/>
          </p:nvPr>
        </p:nvSpPr>
        <p:spPr/>
        <p:txBody>
          <a:bodyPr/>
          <a:lstStyle/>
          <a:p>
            <a:r>
              <a:rPr lang="it-IT" dirty="0"/>
              <a:t>5. Pasqua: il cammino verso il Padre</a:t>
            </a:r>
          </a:p>
        </p:txBody>
      </p:sp>
      <p:sp>
        <p:nvSpPr>
          <p:cNvPr id="10" name="Segnaposto contenuto 9">
            <a:extLst>
              <a:ext uri="{FF2B5EF4-FFF2-40B4-BE49-F238E27FC236}">
                <a16:creationId xmlns:a16="http://schemas.microsoft.com/office/drawing/2014/main" id="{DA96A601-CC54-5C4E-A0A6-FF7B651DB9B7}"/>
              </a:ext>
            </a:extLst>
          </p:cNvPr>
          <p:cNvSpPr>
            <a:spLocks noGrp="1"/>
          </p:cNvSpPr>
          <p:nvPr>
            <p:ph idx="1"/>
          </p:nvPr>
        </p:nvSpPr>
        <p:spPr>
          <a:xfrm>
            <a:off x="0" y="1987180"/>
            <a:ext cx="12191999" cy="4870820"/>
          </a:xfrm>
        </p:spPr>
        <p:txBody>
          <a:bodyPr numCol="1">
            <a:normAutofit/>
          </a:bodyPr>
          <a:lstStyle/>
          <a:p>
            <a:pPr marL="0" indent="0" algn="just">
              <a:buNone/>
            </a:pPr>
            <a:endParaRPr lang="it-IT" sz="2200" dirty="0">
              <a:solidFill>
                <a:schemeClr val="bg1"/>
              </a:solidFill>
            </a:endParaRPr>
          </a:p>
          <a:p>
            <a:pPr marL="0" indent="0" algn="just">
              <a:buNone/>
            </a:pPr>
            <a:endParaRPr lang="it-IT" sz="2200" dirty="0">
              <a:solidFill>
                <a:schemeClr val="bg1"/>
              </a:solidFill>
            </a:endParaRPr>
          </a:p>
        </p:txBody>
      </p:sp>
      <p:sp>
        <p:nvSpPr>
          <p:cNvPr id="4" name="Segnaposto numero diapositiva 3">
            <a:extLst>
              <a:ext uri="{FF2B5EF4-FFF2-40B4-BE49-F238E27FC236}">
                <a16:creationId xmlns:a16="http://schemas.microsoft.com/office/drawing/2014/main" id="{2D1AAA6B-C3E9-6744-945F-FDD7965DBC80}"/>
              </a:ext>
            </a:extLst>
          </p:cNvPr>
          <p:cNvSpPr>
            <a:spLocks noGrp="1"/>
          </p:cNvSpPr>
          <p:nvPr>
            <p:ph type="sldNum" sz="quarter" idx="12"/>
          </p:nvPr>
        </p:nvSpPr>
        <p:spPr>
          <a:xfrm>
            <a:off x="11454938" y="-161173"/>
            <a:ext cx="1154151" cy="1090789"/>
          </a:xfrm>
        </p:spPr>
        <p:txBody>
          <a:bodyPr/>
          <a:lstStyle/>
          <a:p>
            <a:fld id="{6D22F896-40B5-4ADD-8801-0D06FADFA095}" type="slidenum">
              <a:rPr lang="en-US" smtClean="0"/>
              <a:t>62</a:t>
            </a:fld>
            <a:endParaRPr lang="en-US" dirty="0"/>
          </a:p>
        </p:txBody>
      </p:sp>
      <p:pic>
        <p:nvPicPr>
          <p:cNvPr id="6" name="Immagine 5">
            <a:extLst>
              <a:ext uri="{FF2B5EF4-FFF2-40B4-BE49-F238E27FC236}">
                <a16:creationId xmlns:a16="http://schemas.microsoft.com/office/drawing/2014/main" id="{547AD3DC-C23A-2B42-8C10-9620174442DB}"/>
              </a:ext>
            </a:extLst>
          </p:cNvPr>
          <p:cNvPicPr>
            <a:picLocks noChangeAspect="1"/>
          </p:cNvPicPr>
          <p:nvPr/>
        </p:nvPicPr>
        <p:blipFill>
          <a:blip r:embed="rId2"/>
          <a:stretch>
            <a:fillRect/>
          </a:stretch>
        </p:blipFill>
        <p:spPr>
          <a:xfrm>
            <a:off x="10501399" y="600214"/>
            <a:ext cx="953539" cy="1386966"/>
          </a:xfrm>
          <a:prstGeom prst="rect">
            <a:avLst/>
          </a:prstGeom>
        </p:spPr>
      </p:pic>
      <p:sp>
        <p:nvSpPr>
          <p:cNvPr id="2" name="CasellaDiTesto 1">
            <a:extLst>
              <a:ext uri="{FF2B5EF4-FFF2-40B4-BE49-F238E27FC236}">
                <a16:creationId xmlns:a16="http://schemas.microsoft.com/office/drawing/2014/main" id="{34FDD91B-376F-BE4C-BB83-CE4E44429F81}"/>
              </a:ext>
            </a:extLst>
          </p:cNvPr>
          <p:cNvSpPr txBox="1"/>
          <p:nvPr/>
        </p:nvSpPr>
        <p:spPr>
          <a:xfrm>
            <a:off x="114301" y="2462755"/>
            <a:ext cx="9325356" cy="1200329"/>
          </a:xfrm>
          <a:prstGeom prst="rect">
            <a:avLst/>
          </a:prstGeom>
          <a:noFill/>
        </p:spPr>
        <p:txBody>
          <a:bodyPr wrap="square" rtlCol="0">
            <a:spAutoFit/>
          </a:bodyPr>
          <a:lstStyle/>
          <a:p>
            <a:pPr algn="just"/>
            <a:r>
              <a:rPr lang="it-IT" sz="2400" dirty="0">
                <a:solidFill>
                  <a:schemeClr val="bg1"/>
                </a:solidFill>
              </a:rPr>
              <a:t>La libertà del Padre di fare risorgere il Figlio, in un atto sovrano di dominio, è testimoniata dalla </a:t>
            </a:r>
            <a:r>
              <a:rPr lang="it-IT" sz="2400" b="1" dirty="0">
                <a:solidFill>
                  <a:schemeClr val="bg1"/>
                </a:solidFill>
              </a:rPr>
              <a:t>libertà del Figlio</a:t>
            </a:r>
            <a:r>
              <a:rPr lang="it-IT" sz="2400" dirty="0">
                <a:solidFill>
                  <a:schemeClr val="bg1"/>
                </a:solidFill>
              </a:rPr>
              <a:t> di manifestarsi da se stesso nella sua più alta sovranità</a:t>
            </a:r>
          </a:p>
        </p:txBody>
      </p:sp>
      <p:pic>
        <p:nvPicPr>
          <p:cNvPr id="8" name="Immagine 7">
            <a:extLst>
              <a:ext uri="{FF2B5EF4-FFF2-40B4-BE49-F238E27FC236}">
                <a16:creationId xmlns:a16="http://schemas.microsoft.com/office/drawing/2014/main" id="{3CD17692-AB02-8D48-830A-D545D60A7A7A}"/>
              </a:ext>
            </a:extLst>
          </p:cNvPr>
          <p:cNvPicPr>
            <a:picLocks noChangeAspect="1"/>
          </p:cNvPicPr>
          <p:nvPr/>
        </p:nvPicPr>
        <p:blipFill>
          <a:blip r:embed="rId3"/>
          <a:stretch>
            <a:fillRect/>
          </a:stretch>
        </p:blipFill>
        <p:spPr>
          <a:xfrm>
            <a:off x="9856747" y="568812"/>
            <a:ext cx="2335253" cy="3454332"/>
          </a:xfrm>
          <a:prstGeom prst="rect">
            <a:avLst/>
          </a:prstGeom>
        </p:spPr>
      </p:pic>
      <p:sp>
        <p:nvSpPr>
          <p:cNvPr id="11" name="CasellaDiTesto 10">
            <a:extLst>
              <a:ext uri="{FF2B5EF4-FFF2-40B4-BE49-F238E27FC236}">
                <a16:creationId xmlns:a16="http://schemas.microsoft.com/office/drawing/2014/main" id="{B5A58101-9B95-F94C-84C5-226094DDDB3A}"/>
              </a:ext>
            </a:extLst>
          </p:cNvPr>
          <p:cNvSpPr txBox="1"/>
          <p:nvPr/>
        </p:nvSpPr>
        <p:spPr>
          <a:xfrm>
            <a:off x="114302" y="5881033"/>
            <a:ext cx="11702560" cy="461665"/>
          </a:xfrm>
          <a:prstGeom prst="rect">
            <a:avLst/>
          </a:prstGeom>
          <a:noFill/>
        </p:spPr>
        <p:txBody>
          <a:bodyPr wrap="square" rtlCol="0">
            <a:spAutoFit/>
          </a:bodyPr>
          <a:lstStyle/>
          <a:p>
            <a:endParaRPr lang="it-IT" sz="2400" dirty="0">
              <a:solidFill>
                <a:schemeClr val="bg1"/>
              </a:solidFill>
            </a:endParaRPr>
          </a:p>
        </p:txBody>
      </p:sp>
      <p:sp>
        <p:nvSpPr>
          <p:cNvPr id="12" name="CasellaDiTesto 11">
            <a:extLst>
              <a:ext uri="{FF2B5EF4-FFF2-40B4-BE49-F238E27FC236}">
                <a16:creationId xmlns:a16="http://schemas.microsoft.com/office/drawing/2014/main" id="{022CF7A1-AECD-4E4B-94EA-93DAA0F48E5B}"/>
              </a:ext>
            </a:extLst>
          </p:cNvPr>
          <p:cNvSpPr txBox="1"/>
          <p:nvPr/>
        </p:nvSpPr>
        <p:spPr>
          <a:xfrm>
            <a:off x="114301" y="4693497"/>
            <a:ext cx="11702561" cy="1569660"/>
          </a:xfrm>
          <a:prstGeom prst="rect">
            <a:avLst/>
          </a:prstGeom>
          <a:noFill/>
        </p:spPr>
        <p:txBody>
          <a:bodyPr wrap="square" rtlCol="0">
            <a:spAutoFit/>
          </a:bodyPr>
          <a:lstStyle/>
          <a:p>
            <a:pPr algn="just"/>
            <a:r>
              <a:rPr lang="it-IT" sz="2400" i="1" dirty="0">
                <a:solidFill>
                  <a:schemeClr val="bg1"/>
                </a:solidFill>
              </a:rPr>
              <a:t>La risurrezione del Figlio è rivelazione dello </a:t>
            </a:r>
            <a:r>
              <a:rPr lang="it-IT" sz="2400" b="1" i="1" dirty="0">
                <a:solidFill>
                  <a:schemeClr val="bg1"/>
                </a:solidFill>
              </a:rPr>
              <a:t>Spirito</a:t>
            </a:r>
            <a:r>
              <a:rPr lang="it-IT" sz="2400" dirty="0">
                <a:solidFill>
                  <a:schemeClr val="bg1"/>
                </a:solidFill>
              </a:rPr>
              <a:t>. La rivelazione decisiva del mistero trinitario non avviene quindi prima del </a:t>
            </a:r>
            <a:r>
              <a:rPr lang="it-IT" sz="2400" i="1" dirty="0" err="1">
                <a:solidFill>
                  <a:schemeClr val="bg1"/>
                </a:solidFill>
              </a:rPr>
              <a:t>mysterium</a:t>
            </a:r>
            <a:r>
              <a:rPr lang="it-IT" sz="2400" i="1" dirty="0">
                <a:solidFill>
                  <a:schemeClr val="bg1"/>
                </a:solidFill>
              </a:rPr>
              <a:t> </a:t>
            </a:r>
            <a:r>
              <a:rPr lang="it-IT" sz="2400" i="1" dirty="0" err="1">
                <a:solidFill>
                  <a:schemeClr val="bg1"/>
                </a:solidFill>
              </a:rPr>
              <a:t>paschale</a:t>
            </a:r>
            <a:r>
              <a:rPr lang="it-IT" sz="2400" i="1" dirty="0">
                <a:solidFill>
                  <a:schemeClr val="bg1"/>
                </a:solidFill>
              </a:rPr>
              <a:t>; </a:t>
            </a:r>
            <a:r>
              <a:rPr lang="it-IT" sz="2400" dirty="0">
                <a:solidFill>
                  <a:schemeClr val="bg1"/>
                </a:solidFill>
              </a:rPr>
              <a:t>essa viene preparata nell’opposizione della volontà nel giardino degli ulivi e nell’abbandono da parte di Dio sulla croce ma si manifesta pienamente con la risurrezione</a:t>
            </a:r>
          </a:p>
        </p:txBody>
      </p:sp>
    </p:spTree>
    <p:extLst>
      <p:ext uri="{BB962C8B-B14F-4D97-AF65-F5344CB8AC3E}">
        <p14:creationId xmlns:p14="http://schemas.microsoft.com/office/powerpoint/2010/main" val="18675877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00">
            <a:alpha val="98000"/>
          </a:srgbClr>
        </a:solidFill>
        <a:effectLst/>
      </p:bgPr>
    </p:bg>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9A2CD62A-32EB-F24A-B665-DD23AFEEA639}"/>
              </a:ext>
            </a:extLst>
          </p:cNvPr>
          <p:cNvSpPr>
            <a:spLocks noGrp="1"/>
          </p:cNvSpPr>
          <p:nvPr>
            <p:ph type="title"/>
          </p:nvPr>
        </p:nvSpPr>
        <p:spPr/>
        <p:txBody>
          <a:bodyPr/>
          <a:lstStyle/>
          <a:p>
            <a:r>
              <a:rPr lang="it-IT" dirty="0"/>
              <a:t>5. Pasqua: il cammino verso il Padre</a:t>
            </a:r>
          </a:p>
        </p:txBody>
      </p:sp>
      <p:sp>
        <p:nvSpPr>
          <p:cNvPr id="10" name="Segnaposto contenuto 9">
            <a:extLst>
              <a:ext uri="{FF2B5EF4-FFF2-40B4-BE49-F238E27FC236}">
                <a16:creationId xmlns:a16="http://schemas.microsoft.com/office/drawing/2014/main" id="{DA96A601-CC54-5C4E-A0A6-FF7B651DB9B7}"/>
              </a:ext>
            </a:extLst>
          </p:cNvPr>
          <p:cNvSpPr>
            <a:spLocks noGrp="1"/>
          </p:cNvSpPr>
          <p:nvPr>
            <p:ph idx="1"/>
          </p:nvPr>
        </p:nvSpPr>
        <p:spPr>
          <a:xfrm>
            <a:off x="0" y="1987180"/>
            <a:ext cx="12191999" cy="4870820"/>
          </a:xfrm>
        </p:spPr>
        <p:txBody>
          <a:bodyPr numCol="1">
            <a:normAutofit/>
          </a:bodyPr>
          <a:lstStyle/>
          <a:p>
            <a:pPr marL="0" indent="0" algn="just">
              <a:buNone/>
            </a:pPr>
            <a:endParaRPr lang="it-IT" sz="2200" dirty="0">
              <a:solidFill>
                <a:schemeClr val="bg1"/>
              </a:solidFill>
            </a:endParaRPr>
          </a:p>
          <a:p>
            <a:pPr marL="0" indent="0" algn="just">
              <a:buNone/>
            </a:pPr>
            <a:endParaRPr lang="it-IT" sz="2200" dirty="0">
              <a:solidFill>
                <a:schemeClr val="bg1"/>
              </a:solidFill>
            </a:endParaRPr>
          </a:p>
        </p:txBody>
      </p:sp>
      <p:sp>
        <p:nvSpPr>
          <p:cNvPr id="4" name="Segnaposto numero diapositiva 3">
            <a:extLst>
              <a:ext uri="{FF2B5EF4-FFF2-40B4-BE49-F238E27FC236}">
                <a16:creationId xmlns:a16="http://schemas.microsoft.com/office/drawing/2014/main" id="{2D1AAA6B-C3E9-6744-945F-FDD7965DBC80}"/>
              </a:ext>
            </a:extLst>
          </p:cNvPr>
          <p:cNvSpPr>
            <a:spLocks noGrp="1"/>
          </p:cNvSpPr>
          <p:nvPr>
            <p:ph type="sldNum" sz="quarter" idx="12"/>
          </p:nvPr>
        </p:nvSpPr>
        <p:spPr>
          <a:xfrm>
            <a:off x="11454938" y="-161173"/>
            <a:ext cx="1154151" cy="1090789"/>
          </a:xfrm>
        </p:spPr>
        <p:txBody>
          <a:bodyPr/>
          <a:lstStyle/>
          <a:p>
            <a:fld id="{6D22F896-40B5-4ADD-8801-0D06FADFA095}" type="slidenum">
              <a:rPr lang="en-US" smtClean="0"/>
              <a:t>63</a:t>
            </a:fld>
            <a:endParaRPr lang="en-US" dirty="0"/>
          </a:p>
        </p:txBody>
      </p:sp>
      <p:pic>
        <p:nvPicPr>
          <p:cNvPr id="6" name="Immagine 5">
            <a:extLst>
              <a:ext uri="{FF2B5EF4-FFF2-40B4-BE49-F238E27FC236}">
                <a16:creationId xmlns:a16="http://schemas.microsoft.com/office/drawing/2014/main" id="{547AD3DC-C23A-2B42-8C10-9620174442DB}"/>
              </a:ext>
            </a:extLst>
          </p:cNvPr>
          <p:cNvPicPr>
            <a:picLocks noChangeAspect="1"/>
          </p:cNvPicPr>
          <p:nvPr/>
        </p:nvPicPr>
        <p:blipFill>
          <a:blip r:embed="rId2"/>
          <a:stretch>
            <a:fillRect/>
          </a:stretch>
        </p:blipFill>
        <p:spPr>
          <a:xfrm>
            <a:off x="10501399" y="600214"/>
            <a:ext cx="953539" cy="1386966"/>
          </a:xfrm>
          <a:prstGeom prst="rect">
            <a:avLst/>
          </a:prstGeom>
        </p:spPr>
      </p:pic>
      <p:pic>
        <p:nvPicPr>
          <p:cNvPr id="8" name="Immagine 7">
            <a:extLst>
              <a:ext uri="{FF2B5EF4-FFF2-40B4-BE49-F238E27FC236}">
                <a16:creationId xmlns:a16="http://schemas.microsoft.com/office/drawing/2014/main" id="{3CD17692-AB02-8D48-830A-D545D60A7A7A}"/>
              </a:ext>
            </a:extLst>
          </p:cNvPr>
          <p:cNvPicPr>
            <a:picLocks noChangeAspect="1"/>
          </p:cNvPicPr>
          <p:nvPr/>
        </p:nvPicPr>
        <p:blipFill>
          <a:blip r:embed="rId3"/>
          <a:stretch>
            <a:fillRect/>
          </a:stretch>
        </p:blipFill>
        <p:spPr>
          <a:xfrm>
            <a:off x="9856747" y="568812"/>
            <a:ext cx="2335253" cy="3454332"/>
          </a:xfrm>
          <a:prstGeom prst="rect">
            <a:avLst/>
          </a:prstGeom>
        </p:spPr>
      </p:pic>
      <p:sp>
        <p:nvSpPr>
          <p:cNvPr id="11" name="CasellaDiTesto 10">
            <a:extLst>
              <a:ext uri="{FF2B5EF4-FFF2-40B4-BE49-F238E27FC236}">
                <a16:creationId xmlns:a16="http://schemas.microsoft.com/office/drawing/2014/main" id="{B5A58101-9B95-F94C-84C5-226094DDDB3A}"/>
              </a:ext>
            </a:extLst>
          </p:cNvPr>
          <p:cNvSpPr txBox="1"/>
          <p:nvPr/>
        </p:nvSpPr>
        <p:spPr>
          <a:xfrm>
            <a:off x="114302" y="5881033"/>
            <a:ext cx="11702560" cy="461665"/>
          </a:xfrm>
          <a:prstGeom prst="rect">
            <a:avLst/>
          </a:prstGeom>
          <a:noFill/>
        </p:spPr>
        <p:txBody>
          <a:bodyPr wrap="square" rtlCol="0">
            <a:spAutoFit/>
          </a:bodyPr>
          <a:lstStyle/>
          <a:p>
            <a:endParaRPr lang="it-IT" sz="2400" dirty="0">
              <a:solidFill>
                <a:schemeClr val="bg1"/>
              </a:solidFill>
            </a:endParaRPr>
          </a:p>
        </p:txBody>
      </p:sp>
      <p:sp>
        <p:nvSpPr>
          <p:cNvPr id="3" name="CasellaDiTesto 2">
            <a:extLst>
              <a:ext uri="{FF2B5EF4-FFF2-40B4-BE49-F238E27FC236}">
                <a16:creationId xmlns:a16="http://schemas.microsoft.com/office/drawing/2014/main" id="{CB004BF5-6954-274A-AEEA-2FC2DF3DBDCD}"/>
              </a:ext>
            </a:extLst>
          </p:cNvPr>
          <p:cNvSpPr txBox="1"/>
          <p:nvPr/>
        </p:nvSpPr>
        <p:spPr>
          <a:xfrm>
            <a:off x="57150" y="4176158"/>
            <a:ext cx="12077697" cy="3046988"/>
          </a:xfrm>
          <a:prstGeom prst="rect">
            <a:avLst/>
          </a:prstGeom>
          <a:noFill/>
        </p:spPr>
        <p:txBody>
          <a:bodyPr wrap="square" rtlCol="0">
            <a:spAutoFit/>
          </a:bodyPr>
          <a:lstStyle/>
          <a:p>
            <a:pPr algn="just"/>
            <a:r>
              <a:rPr lang="it-IT" sz="2400" dirty="0">
                <a:solidFill>
                  <a:schemeClr val="bg1"/>
                </a:solidFill>
              </a:rPr>
              <a:t>Molte narrazioni confessano l’incontro con uno che era morto ed era stato sepolto. Egli diede ai discepoli </a:t>
            </a:r>
            <a:r>
              <a:rPr lang="it-IT" sz="2400" i="1" dirty="0">
                <a:solidFill>
                  <a:schemeClr val="bg1"/>
                </a:solidFill>
              </a:rPr>
              <a:t>«molte dimostrazioni che egli viveva»</a:t>
            </a:r>
            <a:r>
              <a:rPr lang="it-IT" sz="2400" dirty="0">
                <a:solidFill>
                  <a:schemeClr val="bg1"/>
                </a:solidFill>
              </a:rPr>
              <a:t> </a:t>
            </a:r>
            <a:r>
              <a:rPr lang="it-IT" sz="2400" i="1" dirty="0">
                <a:solidFill>
                  <a:schemeClr val="bg1"/>
                </a:solidFill>
              </a:rPr>
              <a:t>(At </a:t>
            </a:r>
            <a:r>
              <a:rPr lang="it-IT" sz="2400" dirty="0">
                <a:solidFill>
                  <a:schemeClr val="bg1"/>
                </a:solidFill>
              </a:rPr>
              <a:t>1,3). L’incontro con i discepoli ha iniziativa per mezzo suo. I discepoli, nell’incontro con il Risorto sono consapevoli non solo di essere da lui conosciuti ma penetrati fino in fondo. Gesù, il Risorto stesso, spiega le Scritture riferendole a </a:t>
            </a:r>
            <a:r>
              <a:rPr lang="it-IT" sz="2400" dirty="0" err="1">
                <a:solidFill>
                  <a:schemeClr val="bg1"/>
                </a:solidFill>
              </a:rPr>
              <a:t>sè</a:t>
            </a:r>
            <a:r>
              <a:rPr lang="it-IT" sz="2400" dirty="0">
                <a:solidFill>
                  <a:schemeClr val="bg1"/>
                </a:solidFill>
              </a:rPr>
              <a:t>. Gesù appare come colui che mette sulla strada verso i fratelli coloro che sono arricchiti della sua visione e soprattutto del suo Spirito.</a:t>
            </a:r>
          </a:p>
          <a:p>
            <a:pPr algn="just"/>
            <a:endParaRPr lang="it-IT" sz="2400" dirty="0">
              <a:solidFill>
                <a:schemeClr val="bg1"/>
              </a:solidFill>
            </a:endParaRPr>
          </a:p>
        </p:txBody>
      </p:sp>
    </p:spTree>
    <p:extLst>
      <p:ext uri="{BB962C8B-B14F-4D97-AF65-F5344CB8AC3E}">
        <p14:creationId xmlns:p14="http://schemas.microsoft.com/office/powerpoint/2010/main" val="42091795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00">
            <a:alpha val="98000"/>
          </a:srgbClr>
        </a:solidFill>
        <a:effectLst/>
      </p:bgPr>
    </p:bg>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9A2CD62A-32EB-F24A-B665-DD23AFEEA639}"/>
              </a:ext>
            </a:extLst>
          </p:cNvPr>
          <p:cNvSpPr>
            <a:spLocks noGrp="1"/>
          </p:cNvSpPr>
          <p:nvPr>
            <p:ph type="title"/>
          </p:nvPr>
        </p:nvSpPr>
        <p:spPr/>
        <p:txBody>
          <a:bodyPr/>
          <a:lstStyle/>
          <a:p>
            <a:r>
              <a:rPr lang="it-IT" dirty="0"/>
              <a:t>5. Pasqua: il cammino verso il Padre</a:t>
            </a:r>
          </a:p>
        </p:txBody>
      </p:sp>
      <p:sp>
        <p:nvSpPr>
          <p:cNvPr id="10" name="Segnaposto contenuto 9">
            <a:extLst>
              <a:ext uri="{FF2B5EF4-FFF2-40B4-BE49-F238E27FC236}">
                <a16:creationId xmlns:a16="http://schemas.microsoft.com/office/drawing/2014/main" id="{DA96A601-CC54-5C4E-A0A6-FF7B651DB9B7}"/>
              </a:ext>
            </a:extLst>
          </p:cNvPr>
          <p:cNvSpPr>
            <a:spLocks noGrp="1"/>
          </p:cNvSpPr>
          <p:nvPr>
            <p:ph idx="1"/>
          </p:nvPr>
        </p:nvSpPr>
        <p:spPr>
          <a:xfrm>
            <a:off x="0" y="2171596"/>
            <a:ext cx="9856747" cy="2035964"/>
          </a:xfrm>
        </p:spPr>
        <p:txBody>
          <a:bodyPr numCol="1">
            <a:normAutofit lnSpcReduction="10000"/>
          </a:bodyPr>
          <a:lstStyle/>
          <a:p>
            <a:pPr marL="0" indent="0" algn="just">
              <a:buNone/>
            </a:pPr>
            <a:r>
              <a:rPr lang="it-IT" dirty="0">
                <a:solidFill>
                  <a:schemeClr val="bg1"/>
                </a:solidFill>
              </a:rPr>
              <a:t>Come l’uomo, che vive nel vecchio eone, può rispondere e accogliere il Risorto che lo interpella e quindi rispondere sua chiamata?</a:t>
            </a:r>
          </a:p>
          <a:p>
            <a:pPr marL="0" indent="0" algn="just">
              <a:buNone/>
            </a:pPr>
            <a:r>
              <a:rPr lang="it-IT" dirty="0">
                <a:solidFill>
                  <a:schemeClr val="bg1"/>
                </a:solidFill>
              </a:rPr>
              <a:t>Cristo, attraverso l’abbandono di vino della croce dell’inferno, è diventato il vincitore del mondo, ma io sono ancora del mondo: devo cercare ciò «che sta in alto» ma che per me «rimane ancora nascosto» (col 3,1 </a:t>
            </a:r>
            <a:r>
              <a:rPr lang="it-IT" dirty="0" err="1">
                <a:solidFill>
                  <a:schemeClr val="bg1"/>
                </a:solidFill>
              </a:rPr>
              <a:t>ss</a:t>
            </a:r>
            <a:r>
              <a:rPr lang="it-IT" dirty="0">
                <a:solidFill>
                  <a:schemeClr val="bg1"/>
                </a:solidFill>
              </a:rPr>
              <a:t>)</a:t>
            </a:r>
          </a:p>
          <a:p>
            <a:pPr marL="0" indent="0" algn="just">
              <a:buNone/>
            </a:pPr>
            <a:endParaRPr lang="it-IT" dirty="0">
              <a:solidFill>
                <a:schemeClr val="bg1"/>
              </a:solidFill>
            </a:endParaRPr>
          </a:p>
          <a:p>
            <a:pPr marL="0" indent="0" algn="just">
              <a:buNone/>
            </a:pPr>
            <a:endParaRPr lang="it-IT" dirty="0">
              <a:solidFill>
                <a:schemeClr val="bg1"/>
              </a:solidFill>
            </a:endParaRPr>
          </a:p>
        </p:txBody>
      </p:sp>
      <p:sp>
        <p:nvSpPr>
          <p:cNvPr id="4" name="Segnaposto numero diapositiva 3">
            <a:extLst>
              <a:ext uri="{FF2B5EF4-FFF2-40B4-BE49-F238E27FC236}">
                <a16:creationId xmlns:a16="http://schemas.microsoft.com/office/drawing/2014/main" id="{2D1AAA6B-C3E9-6744-945F-FDD7965DBC80}"/>
              </a:ext>
            </a:extLst>
          </p:cNvPr>
          <p:cNvSpPr>
            <a:spLocks noGrp="1"/>
          </p:cNvSpPr>
          <p:nvPr>
            <p:ph type="sldNum" sz="quarter" idx="12"/>
          </p:nvPr>
        </p:nvSpPr>
        <p:spPr>
          <a:xfrm>
            <a:off x="11454938" y="-161173"/>
            <a:ext cx="1154151" cy="1090789"/>
          </a:xfrm>
        </p:spPr>
        <p:txBody>
          <a:bodyPr/>
          <a:lstStyle/>
          <a:p>
            <a:fld id="{6D22F896-40B5-4ADD-8801-0D06FADFA095}" type="slidenum">
              <a:rPr lang="en-US" smtClean="0"/>
              <a:t>64</a:t>
            </a:fld>
            <a:endParaRPr lang="en-US" dirty="0"/>
          </a:p>
        </p:txBody>
      </p:sp>
      <p:pic>
        <p:nvPicPr>
          <p:cNvPr id="6" name="Immagine 5">
            <a:extLst>
              <a:ext uri="{FF2B5EF4-FFF2-40B4-BE49-F238E27FC236}">
                <a16:creationId xmlns:a16="http://schemas.microsoft.com/office/drawing/2014/main" id="{547AD3DC-C23A-2B42-8C10-9620174442DB}"/>
              </a:ext>
            </a:extLst>
          </p:cNvPr>
          <p:cNvPicPr>
            <a:picLocks noChangeAspect="1"/>
          </p:cNvPicPr>
          <p:nvPr/>
        </p:nvPicPr>
        <p:blipFill>
          <a:blip r:embed="rId2"/>
          <a:stretch>
            <a:fillRect/>
          </a:stretch>
        </p:blipFill>
        <p:spPr>
          <a:xfrm>
            <a:off x="10501399" y="600214"/>
            <a:ext cx="953539" cy="1386966"/>
          </a:xfrm>
          <a:prstGeom prst="rect">
            <a:avLst/>
          </a:prstGeom>
        </p:spPr>
      </p:pic>
      <p:pic>
        <p:nvPicPr>
          <p:cNvPr id="8" name="Immagine 7">
            <a:extLst>
              <a:ext uri="{FF2B5EF4-FFF2-40B4-BE49-F238E27FC236}">
                <a16:creationId xmlns:a16="http://schemas.microsoft.com/office/drawing/2014/main" id="{3CD17692-AB02-8D48-830A-D545D60A7A7A}"/>
              </a:ext>
            </a:extLst>
          </p:cNvPr>
          <p:cNvPicPr>
            <a:picLocks noChangeAspect="1"/>
          </p:cNvPicPr>
          <p:nvPr/>
        </p:nvPicPr>
        <p:blipFill>
          <a:blip r:embed="rId3"/>
          <a:stretch>
            <a:fillRect/>
          </a:stretch>
        </p:blipFill>
        <p:spPr>
          <a:xfrm>
            <a:off x="9856747" y="568812"/>
            <a:ext cx="2335253" cy="3454332"/>
          </a:xfrm>
          <a:prstGeom prst="rect">
            <a:avLst/>
          </a:prstGeom>
        </p:spPr>
      </p:pic>
      <p:sp>
        <p:nvSpPr>
          <p:cNvPr id="11" name="CasellaDiTesto 10">
            <a:extLst>
              <a:ext uri="{FF2B5EF4-FFF2-40B4-BE49-F238E27FC236}">
                <a16:creationId xmlns:a16="http://schemas.microsoft.com/office/drawing/2014/main" id="{B5A58101-9B95-F94C-84C5-226094DDDB3A}"/>
              </a:ext>
            </a:extLst>
          </p:cNvPr>
          <p:cNvSpPr txBox="1"/>
          <p:nvPr/>
        </p:nvSpPr>
        <p:spPr>
          <a:xfrm>
            <a:off x="114302" y="5881033"/>
            <a:ext cx="11702560" cy="461665"/>
          </a:xfrm>
          <a:prstGeom prst="rect">
            <a:avLst/>
          </a:prstGeom>
          <a:noFill/>
        </p:spPr>
        <p:txBody>
          <a:bodyPr wrap="square" rtlCol="0">
            <a:spAutoFit/>
          </a:bodyPr>
          <a:lstStyle/>
          <a:p>
            <a:endParaRPr lang="it-IT" sz="2400" dirty="0">
              <a:solidFill>
                <a:schemeClr val="bg1"/>
              </a:solidFill>
            </a:endParaRPr>
          </a:p>
        </p:txBody>
      </p:sp>
      <p:sp>
        <p:nvSpPr>
          <p:cNvPr id="2" name="CasellaDiTesto 1">
            <a:extLst>
              <a:ext uri="{FF2B5EF4-FFF2-40B4-BE49-F238E27FC236}">
                <a16:creationId xmlns:a16="http://schemas.microsoft.com/office/drawing/2014/main" id="{85E87255-4FD3-C846-A0C5-6568EEB16644}"/>
              </a:ext>
            </a:extLst>
          </p:cNvPr>
          <p:cNvSpPr txBox="1"/>
          <p:nvPr/>
        </p:nvSpPr>
        <p:spPr>
          <a:xfrm>
            <a:off x="0" y="4207560"/>
            <a:ext cx="12032013" cy="2677656"/>
          </a:xfrm>
          <a:prstGeom prst="rect">
            <a:avLst/>
          </a:prstGeom>
          <a:noFill/>
        </p:spPr>
        <p:txBody>
          <a:bodyPr wrap="square" rtlCol="0">
            <a:spAutoFit/>
          </a:bodyPr>
          <a:lstStyle/>
          <a:p>
            <a:pPr algn="just"/>
            <a:r>
              <a:rPr lang="it-IT" sz="2400" dirty="0">
                <a:solidFill>
                  <a:schemeClr val="bg1"/>
                </a:solidFill>
              </a:rPr>
              <a:t>Possiamo solo sperare e attendere con pazienza il nuovo eone? Sarebbe una croce più dura di quella dell’uomo naturale che, in quanto spirito, è senza patria e senza confini tra il mondo creato e il Dio assoluto.</a:t>
            </a:r>
          </a:p>
          <a:p>
            <a:pPr algn="just"/>
            <a:r>
              <a:rPr lang="it-IT" sz="2400" dirty="0">
                <a:solidFill>
                  <a:schemeClr val="bg1"/>
                </a:solidFill>
              </a:rPr>
              <a:t>Colui che così crocifisso non altro punto di riferimento per comprendere se stesso che la sua missione. Questo non può essere accolta in maniera statica, ma è reale soltanto il movimento assoluto: «dimenticando il cammino percorso, Vado avanti, teso a ciò che sta innanzi a me»(Fil 3, 12s).</a:t>
            </a:r>
          </a:p>
        </p:txBody>
      </p:sp>
    </p:spTree>
    <p:extLst>
      <p:ext uri="{BB962C8B-B14F-4D97-AF65-F5344CB8AC3E}">
        <p14:creationId xmlns:p14="http://schemas.microsoft.com/office/powerpoint/2010/main" val="11313420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00">
            <a:alpha val="98000"/>
          </a:srgbClr>
        </a:solidFill>
        <a:effectLst/>
      </p:bgPr>
    </p:bg>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9A2CD62A-32EB-F24A-B665-DD23AFEEA639}"/>
              </a:ext>
            </a:extLst>
          </p:cNvPr>
          <p:cNvSpPr>
            <a:spLocks noGrp="1"/>
          </p:cNvSpPr>
          <p:nvPr>
            <p:ph type="title"/>
          </p:nvPr>
        </p:nvSpPr>
        <p:spPr/>
        <p:txBody>
          <a:bodyPr/>
          <a:lstStyle/>
          <a:p>
            <a:r>
              <a:rPr lang="it-IT" dirty="0"/>
              <a:t>5. Pasqua: il cammino verso il Padre</a:t>
            </a:r>
          </a:p>
        </p:txBody>
      </p:sp>
      <p:sp>
        <p:nvSpPr>
          <p:cNvPr id="10" name="Segnaposto contenuto 9">
            <a:extLst>
              <a:ext uri="{FF2B5EF4-FFF2-40B4-BE49-F238E27FC236}">
                <a16:creationId xmlns:a16="http://schemas.microsoft.com/office/drawing/2014/main" id="{DA96A601-CC54-5C4E-A0A6-FF7B651DB9B7}"/>
              </a:ext>
            </a:extLst>
          </p:cNvPr>
          <p:cNvSpPr>
            <a:spLocks noGrp="1"/>
          </p:cNvSpPr>
          <p:nvPr>
            <p:ph idx="1"/>
          </p:nvPr>
        </p:nvSpPr>
        <p:spPr>
          <a:xfrm>
            <a:off x="0" y="2171596"/>
            <a:ext cx="9856747" cy="2035964"/>
          </a:xfrm>
        </p:spPr>
        <p:txBody>
          <a:bodyPr numCol="1">
            <a:normAutofit lnSpcReduction="10000"/>
          </a:bodyPr>
          <a:lstStyle/>
          <a:p>
            <a:pPr marL="0" indent="0" algn="just">
              <a:buNone/>
            </a:pPr>
            <a:r>
              <a:rPr lang="it-IT" dirty="0">
                <a:solidFill>
                  <a:schemeClr val="bg1"/>
                </a:solidFill>
              </a:rPr>
              <a:t>Esistenza vissuta come corsa. Questa seconda faccia della riconciliazione con Dio è stata trascurata nella storia della cristianità, perché si è smesso di comprendersi in maniera escatologica. </a:t>
            </a:r>
          </a:p>
          <a:p>
            <a:pPr marL="0" indent="0" algn="just">
              <a:buNone/>
            </a:pPr>
            <a:r>
              <a:rPr lang="it-IT" dirty="0">
                <a:solidFill>
                  <a:schemeClr val="bg1"/>
                </a:solidFill>
              </a:rPr>
              <a:t>Si tratta di rendere ragione delle due facce del vivere di Cristo il cristiano: trent’anni di silenzio e lavoro, e poi l’urgenza dell’annuncio e il culmine pasquale.</a:t>
            </a:r>
          </a:p>
        </p:txBody>
      </p:sp>
      <p:sp>
        <p:nvSpPr>
          <p:cNvPr id="4" name="Segnaposto numero diapositiva 3">
            <a:extLst>
              <a:ext uri="{FF2B5EF4-FFF2-40B4-BE49-F238E27FC236}">
                <a16:creationId xmlns:a16="http://schemas.microsoft.com/office/drawing/2014/main" id="{2D1AAA6B-C3E9-6744-945F-FDD7965DBC80}"/>
              </a:ext>
            </a:extLst>
          </p:cNvPr>
          <p:cNvSpPr>
            <a:spLocks noGrp="1"/>
          </p:cNvSpPr>
          <p:nvPr>
            <p:ph type="sldNum" sz="quarter" idx="12"/>
          </p:nvPr>
        </p:nvSpPr>
        <p:spPr>
          <a:xfrm>
            <a:off x="11454938" y="-161173"/>
            <a:ext cx="1154151" cy="1090789"/>
          </a:xfrm>
        </p:spPr>
        <p:txBody>
          <a:bodyPr/>
          <a:lstStyle/>
          <a:p>
            <a:fld id="{6D22F896-40B5-4ADD-8801-0D06FADFA095}" type="slidenum">
              <a:rPr lang="en-US" smtClean="0"/>
              <a:t>65</a:t>
            </a:fld>
            <a:endParaRPr lang="en-US" dirty="0"/>
          </a:p>
        </p:txBody>
      </p:sp>
      <p:pic>
        <p:nvPicPr>
          <p:cNvPr id="6" name="Immagine 5">
            <a:extLst>
              <a:ext uri="{FF2B5EF4-FFF2-40B4-BE49-F238E27FC236}">
                <a16:creationId xmlns:a16="http://schemas.microsoft.com/office/drawing/2014/main" id="{547AD3DC-C23A-2B42-8C10-9620174442DB}"/>
              </a:ext>
            </a:extLst>
          </p:cNvPr>
          <p:cNvPicPr>
            <a:picLocks noChangeAspect="1"/>
          </p:cNvPicPr>
          <p:nvPr/>
        </p:nvPicPr>
        <p:blipFill>
          <a:blip r:embed="rId2"/>
          <a:stretch>
            <a:fillRect/>
          </a:stretch>
        </p:blipFill>
        <p:spPr>
          <a:xfrm>
            <a:off x="10501399" y="600214"/>
            <a:ext cx="953539" cy="1386966"/>
          </a:xfrm>
          <a:prstGeom prst="rect">
            <a:avLst/>
          </a:prstGeom>
        </p:spPr>
      </p:pic>
      <p:pic>
        <p:nvPicPr>
          <p:cNvPr id="8" name="Immagine 7">
            <a:extLst>
              <a:ext uri="{FF2B5EF4-FFF2-40B4-BE49-F238E27FC236}">
                <a16:creationId xmlns:a16="http://schemas.microsoft.com/office/drawing/2014/main" id="{3CD17692-AB02-8D48-830A-D545D60A7A7A}"/>
              </a:ext>
            </a:extLst>
          </p:cNvPr>
          <p:cNvPicPr>
            <a:picLocks noChangeAspect="1"/>
          </p:cNvPicPr>
          <p:nvPr/>
        </p:nvPicPr>
        <p:blipFill>
          <a:blip r:embed="rId3"/>
          <a:stretch>
            <a:fillRect/>
          </a:stretch>
        </p:blipFill>
        <p:spPr>
          <a:xfrm>
            <a:off x="9856747" y="568812"/>
            <a:ext cx="2335253" cy="3454332"/>
          </a:xfrm>
          <a:prstGeom prst="rect">
            <a:avLst/>
          </a:prstGeom>
        </p:spPr>
      </p:pic>
      <p:sp>
        <p:nvSpPr>
          <p:cNvPr id="11" name="CasellaDiTesto 10">
            <a:extLst>
              <a:ext uri="{FF2B5EF4-FFF2-40B4-BE49-F238E27FC236}">
                <a16:creationId xmlns:a16="http://schemas.microsoft.com/office/drawing/2014/main" id="{B5A58101-9B95-F94C-84C5-226094DDDB3A}"/>
              </a:ext>
            </a:extLst>
          </p:cNvPr>
          <p:cNvSpPr txBox="1"/>
          <p:nvPr/>
        </p:nvSpPr>
        <p:spPr>
          <a:xfrm>
            <a:off x="114302" y="5881033"/>
            <a:ext cx="11702560" cy="461665"/>
          </a:xfrm>
          <a:prstGeom prst="rect">
            <a:avLst/>
          </a:prstGeom>
          <a:noFill/>
        </p:spPr>
        <p:txBody>
          <a:bodyPr wrap="square" rtlCol="0">
            <a:spAutoFit/>
          </a:bodyPr>
          <a:lstStyle/>
          <a:p>
            <a:endParaRPr lang="it-IT" sz="2400" dirty="0">
              <a:solidFill>
                <a:schemeClr val="bg1"/>
              </a:solidFill>
            </a:endParaRPr>
          </a:p>
        </p:txBody>
      </p:sp>
      <p:sp>
        <p:nvSpPr>
          <p:cNvPr id="2" name="CasellaDiTesto 1">
            <a:extLst>
              <a:ext uri="{FF2B5EF4-FFF2-40B4-BE49-F238E27FC236}">
                <a16:creationId xmlns:a16="http://schemas.microsoft.com/office/drawing/2014/main" id="{85E87255-4FD3-C846-A0C5-6568EEB16644}"/>
              </a:ext>
            </a:extLst>
          </p:cNvPr>
          <p:cNvSpPr txBox="1"/>
          <p:nvPr/>
        </p:nvSpPr>
        <p:spPr>
          <a:xfrm>
            <a:off x="0" y="4207560"/>
            <a:ext cx="12032013" cy="2677656"/>
          </a:xfrm>
          <a:prstGeom prst="rect">
            <a:avLst/>
          </a:prstGeom>
          <a:noFill/>
        </p:spPr>
        <p:txBody>
          <a:bodyPr wrap="square" rtlCol="0">
            <a:spAutoFit/>
          </a:bodyPr>
          <a:lstStyle/>
          <a:p>
            <a:pPr algn="just"/>
            <a:r>
              <a:rPr lang="it-IT" sz="2400" dirty="0">
                <a:solidFill>
                  <a:schemeClr val="bg1"/>
                </a:solidFill>
              </a:rPr>
              <a:t>La costituzione dogmatica </a:t>
            </a:r>
            <a:r>
              <a:rPr lang="it-IT" sz="2400" i="1" dirty="0" err="1">
                <a:solidFill>
                  <a:schemeClr val="bg1"/>
                </a:solidFill>
              </a:rPr>
              <a:t>Gaudium</a:t>
            </a:r>
            <a:r>
              <a:rPr lang="it-IT" sz="2400" i="1" dirty="0">
                <a:solidFill>
                  <a:schemeClr val="bg1"/>
                </a:solidFill>
              </a:rPr>
              <a:t> et </a:t>
            </a:r>
            <a:r>
              <a:rPr lang="it-IT" sz="2400" i="1" dirty="0" err="1">
                <a:solidFill>
                  <a:schemeClr val="bg1"/>
                </a:solidFill>
              </a:rPr>
              <a:t>Spes</a:t>
            </a:r>
            <a:r>
              <a:rPr lang="it-IT" sz="2400" i="1" dirty="0">
                <a:solidFill>
                  <a:schemeClr val="bg1"/>
                </a:solidFill>
              </a:rPr>
              <a:t> </a:t>
            </a:r>
            <a:r>
              <a:rPr lang="it-IT" sz="2400" dirty="0">
                <a:solidFill>
                  <a:schemeClr val="bg1"/>
                </a:solidFill>
              </a:rPr>
              <a:t>hai intrapreso il compito della difficile sintesi della quale bisogna dire che nessun uomo né dominerà il centro unificatore perché esso è soltanto in Cristo. Chiesa e cristiani non possono occupare un posto determinato nel triduo pasquale: il loro posto non è né davanti ne dietro la croce, ma ad ambedue le parti: essi sono continuamente rinviati da un luogo all’altro. Questo, però, non resta un insopportabile altalena, perché l’Unico è identità di croce e risurrezione e l’esistenza cristiana ed ecclesiale è esistenza espropriata da lui:</a:t>
            </a:r>
          </a:p>
        </p:txBody>
      </p:sp>
    </p:spTree>
    <p:extLst>
      <p:ext uri="{BB962C8B-B14F-4D97-AF65-F5344CB8AC3E}">
        <p14:creationId xmlns:p14="http://schemas.microsoft.com/office/powerpoint/2010/main" val="18748248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00">
            <a:alpha val="98000"/>
          </a:srgbClr>
        </a:solidFill>
        <a:effectLst/>
      </p:bgPr>
    </p:bg>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9A2CD62A-32EB-F24A-B665-DD23AFEEA639}"/>
              </a:ext>
            </a:extLst>
          </p:cNvPr>
          <p:cNvSpPr>
            <a:spLocks noGrp="1"/>
          </p:cNvSpPr>
          <p:nvPr>
            <p:ph type="title"/>
          </p:nvPr>
        </p:nvSpPr>
        <p:spPr/>
        <p:txBody>
          <a:bodyPr/>
          <a:lstStyle/>
          <a:p>
            <a:endParaRPr lang="it-IT" dirty="0"/>
          </a:p>
        </p:txBody>
      </p:sp>
      <p:sp>
        <p:nvSpPr>
          <p:cNvPr id="10" name="Segnaposto contenuto 9">
            <a:extLst>
              <a:ext uri="{FF2B5EF4-FFF2-40B4-BE49-F238E27FC236}">
                <a16:creationId xmlns:a16="http://schemas.microsoft.com/office/drawing/2014/main" id="{DA96A601-CC54-5C4E-A0A6-FF7B651DB9B7}"/>
              </a:ext>
            </a:extLst>
          </p:cNvPr>
          <p:cNvSpPr>
            <a:spLocks noGrp="1"/>
          </p:cNvSpPr>
          <p:nvPr>
            <p:ph idx="1"/>
          </p:nvPr>
        </p:nvSpPr>
        <p:spPr>
          <a:xfrm>
            <a:off x="0" y="2171596"/>
            <a:ext cx="12027877" cy="4510558"/>
          </a:xfrm>
        </p:spPr>
        <p:txBody>
          <a:bodyPr numCol="1">
            <a:normAutofit lnSpcReduction="10000"/>
          </a:bodyPr>
          <a:lstStyle/>
          <a:p>
            <a:pPr marL="0" indent="0" algn="ctr">
              <a:buNone/>
            </a:pPr>
            <a:endParaRPr lang="it-IT" sz="3200" i="1" dirty="0">
              <a:solidFill>
                <a:schemeClr val="bg1"/>
              </a:solidFill>
            </a:endParaRPr>
          </a:p>
          <a:p>
            <a:pPr marL="0" indent="0" algn="ctr">
              <a:buNone/>
            </a:pPr>
            <a:r>
              <a:rPr lang="it-IT" sz="3200" i="1" dirty="0">
                <a:solidFill>
                  <a:schemeClr val="bg1"/>
                </a:solidFill>
              </a:rPr>
              <a:t>Nessuno di noi, infatti, vive per se stesso e nessuno muore per se stesso, perché se noi viviamo, viviamo per il Signore, se noi moriamo, moriamo per il Signore. </a:t>
            </a:r>
          </a:p>
          <a:p>
            <a:pPr marL="0" indent="0" algn="ctr">
              <a:buNone/>
            </a:pPr>
            <a:r>
              <a:rPr lang="it-IT" sz="3200" i="1" dirty="0">
                <a:solidFill>
                  <a:schemeClr val="bg1"/>
                </a:solidFill>
              </a:rPr>
              <a:t>Sia che viviamo, sia che moriamo, siamo dunque del Signore.  </a:t>
            </a:r>
          </a:p>
          <a:p>
            <a:pPr marL="0" indent="0" algn="ctr">
              <a:buNone/>
            </a:pPr>
            <a:r>
              <a:rPr lang="it-IT" sz="3200" i="1" dirty="0">
                <a:solidFill>
                  <a:schemeClr val="bg1"/>
                </a:solidFill>
              </a:rPr>
              <a:t>Per questo infatti Cristo è morto ed è ritornato alla vita: per essere il Signore dei morti e dei vivi.</a:t>
            </a:r>
          </a:p>
          <a:p>
            <a:pPr marL="0" indent="0" algn="ctr">
              <a:buNone/>
            </a:pPr>
            <a:endParaRPr lang="it-IT" sz="3200" i="1" dirty="0">
              <a:solidFill>
                <a:schemeClr val="bg1"/>
              </a:solidFill>
            </a:endParaRPr>
          </a:p>
          <a:p>
            <a:pPr marL="0" indent="0" algn="ctr">
              <a:buNone/>
            </a:pPr>
            <a:r>
              <a:rPr lang="it-IT" sz="3200" dirty="0">
                <a:solidFill>
                  <a:schemeClr val="bg1"/>
                </a:solidFill>
              </a:rPr>
              <a:t>(</a:t>
            </a:r>
            <a:r>
              <a:rPr lang="it-IT" sz="3200" dirty="0" err="1">
                <a:solidFill>
                  <a:schemeClr val="bg1"/>
                </a:solidFill>
              </a:rPr>
              <a:t>Rm</a:t>
            </a:r>
            <a:r>
              <a:rPr lang="it-IT" sz="3200" dirty="0">
                <a:solidFill>
                  <a:schemeClr val="bg1"/>
                </a:solidFill>
              </a:rPr>
              <a:t> 14, 7-9)</a:t>
            </a:r>
          </a:p>
        </p:txBody>
      </p:sp>
      <p:sp>
        <p:nvSpPr>
          <p:cNvPr id="4" name="Segnaposto numero diapositiva 3">
            <a:extLst>
              <a:ext uri="{FF2B5EF4-FFF2-40B4-BE49-F238E27FC236}">
                <a16:creationId xmlns:a16="http://schemas.microsoft.com/office/drawing/2014/main" id="{2D1AAA6B-C3E9-6744-945F-FDD7965DBC80}"/>
              </a:ext>
            </a:extLst>
          </p:cNvPr>
          <p:cNvSpPr>
            <a:spLocks noGrp="1"/>
          </p:cNvSpPr>
          <p:nvPr>
            <p:ph type="sldNum" sz="quarter" idx="12"/>
          </p:nvPr>
        </p:nvSpPr>
        <p:spPr>
          <a:xfrm>
            <a:off x="11454938" y="-161173"/>
            <a:ext cx="1154151" cy="1090789"/>
          </a:xfrm>
        </p:spPr>
        <p:txBody>
          <a:bodyPr/>
          <a:lstStyle/>
          <a:p>
            <a:fld id="{6D22F896-40B5-4ADD-8801-0D06FADFA095}" type="slidenum">
              <a:rPr lang="en-US" smtClean="0"/>
              <a:t>66</a:t>
            </a:fld>
            <a:endParaRPr lang="en-US" dirty="0"/>
          </a:p>
        </p:txBody>
      </p:sp>
      <p:sp>
        <p:nvSpPr>
          <p:cNvPr id="11" name="CasellaDiTesto 10">
            <a:extLst>
              <a:ext uri="{FF2B5EF4-FFF2-40B4-BE49-F238E27FC236}">
                <a16:creationId xmlns:a16="http://schemas.microsoft.com/office/drawing/2014/main" id="{B5A58101-9B95-F94C-84C5-226094DDDB3A}"/>
              </a:ext>
            </a:extLst>
          </p:cNvPr>
          <p:cNvSpPr txBox="1"/>
          <p:nvPr/>
        </p:nvSpPr>
        <p:spPr>
          <a:xfrm>
            <a:off x="114302" y="5881033"/>
            <a:ext cx="11702560" cy="461665"/>
          </a:xfrm>
          <a:prstGeom prst="rect">
            <a:avLst/>
          </a:prstGeom>
          <a:noFill/>
        </p:spPr>
        <p:txBody>
          <a:bodyPr wrap="square" rtlCol="0">
            <a:spAutoFit/>
          </a:bodyPr>
          <a:lstStyle/>
          <a:p>
            <a:endParaRPr lang="it-IT" sz="2400" dirty="0">
              <a:solidFill>
                <a:schemeClr val="bg1"/>
              </a:solidFill>
            </a:endParaRPr>
          </a:p>
        </p:txBody>
      </p:sp>
    </p:spTree>
    <p:extLst>
      <p:ext uri="{BB962C8B-B14F-4D97-AF65-F5344CB8AC3E}">
        <p14:creationId xmlns:p14="http://schemas.microsoft.com/office/powerpoint/2010/main" val="2914624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F3C4D9-E50B-BF4D-B415-3FFB1154F432}"/>
              </a:ext>
            </a:extLst>
          </p:cNvPr>
          <p:cNvSpPr>
            <a:spLocks noGrp="1"/>
          </p:cNvSpPr>
          <p:nvPr>
            <p:ph type="title"/>
          </p:nvPr>
        </p:nvSpPr>
        <p:spPr/>
        <p:txBody>
          <a:bodyPr/>
          <a:lstStyle/>
          <a:p>
            <a:r>
              <a:rPr lang="it-IT" dirty="0"/>
              <a:t>Gli incontri essenziali…</a:t>
            </a:r>
          </a:p>
        </p:txBody>
      </p:sp>
      <p:pic>
        <p:nvPicPr>
          <p:cNvPr id="5" name="Segnaposto contenuto 4">
            <a:extLst>
              <a:ext uri="{FF2B5EF4-FFF2-40B4-BE49-F238E27FC236}">
                <a16:creationId xmlns:a16="http://schemas.microsoft.com/office/drawing/2014/main" id="{1DE3515D-27AF-F64A-AE94-F0E3F9B46A85}"/>
              </a:ext>
            </a:extLst>
          </p:cNvPr>
          <p:cNvPicPr>
            <a:picLocks noGrp="1" noChangeAspect="1"/>
          </p:cNvPicPr>
          <p:nvPr>
            <p:ph idx="1"/>
          </p:nvPr>
        </p:nvPicPr>
        <p:blipFill>
          <a:blip r:embed="rId2"/>
          <a:stretch>
            <a:fillRect/>
          </a:stretch>
        </p:blipFill>
        <p:spPr>
          <a:xfrm>
            <a:off x="1152669" y="2909455"/>
            <a:ext cx="3295211" cy="2488690"/>
          </a:xfrm>
        </p:spPr>
      </p:pic>
      <p:sp>
        <p:nvSpPr>
          <p:cNvPr id="6" name="CasellaDiTesto 5">
            <a:extLst>
              <a:ext uri="{FF2B5EF4-FFF2-40B4-BE49-F238E27FC236}">
                <a16:creationId xmlns:a16="http://schemas.microsoft.com/office/drawing/2014/main" id="{40544614-D331-A640-810A-4A977E04159A}"/>
              </a:ext>
            </a:extLst>
          </p:cNvPr>
          <p:cNvSpPr txBox="1"/>
          <p:nvPr/>
        </p:nvSpPr>
        <p:spPr>
          <a:xfrm>
            <a:off x="4776952" y="2276363"/>
            <a:ext cx="6943158" cy="4031873"/>
          </a:xfrm>
          <a:prstGeom prst="rect">
            <a:avLst/>
          </a:prstGeom>
          <a:noFill/>
        </p:spPr>
        <p:txBody>
          <a:bodyPr wrap="square" rtlCol="0">
            <a:spAutoFit/>
          </a:bodyPr>
          <a:lstStyle/>
          <a:p>
            <a:r>
              <a:rPr lang="it-IT" sz="4000" dirty="0" err="1">
                <a:solidFill>
                  <a:schemeClr val="bg1"/>
                </a:solidFill>
              </a:rPr>
              <a:t>Adrienne</a:t>
            </a:r>
            <a:r>
              <a:rPr lang="it-IT" sz="4000" dirty="0">
                <a:solidFill>
                  <a:schemeClr val="bg1"/>
                </a:solidFill>
              </a:rPr>
              <a:t> von </a:t>
            </a:r>
            <a:r>
              <a:rPr lang="it-IT" sz="4000" dirty="0" err="1">
                <a:solidFill>
                  <a:schemeClr val="bg1"/>
                </a:solidFill>
              </a:rPr>
              <a:t>Speyr</a:t>
            </a:r>
            <a:r>
              <a:rPr lang="it-IT" sz="4000" dirty="0">
                <a:solidFill>
                  <a:schemeClr val="bg1"/>
                </a:solidFill>
              </a:rPr>
              <a:t> </a:t>
            </a:r>
            <a:r>
              <a:rPr lang="it-IT" sz="2000" dirty="0">
                <a:solidFill>
                  <a:schemeClr val="bg1"/>
                </a:solidFill>
              </a:rPr>
              <a:t>(1902-1967)</a:t>
            </a:r>
          </a:p>
          <a:p>
            <a:endParaRPr lang="it-IT" dirty="0">
              <a:solidFill>
                <a:schemeClr val="bg1"/>
              </a:solidFill>
            </a:endParaRPr>
          </a:p>
          <a:p>
            <a:pPr marL="285750" indent="-285750">
              <a:buFont typeface="Arial" panose="020B0604020202020204" pitchFamily="34" charset="0"/>
              <a:buChar char="•"/>
            </a:pPr>
            <a:r>
              <a:rPr lang="it-IT" dirty="0">
                <a:solidFill>
                  <a:schemeClr val="bg1"/>
                </a:solidFill>
              </a:rPr>
              <a:t>Di cui fu direttore spirituale guidandone la conversione al cattolicesimo e accompagnandola nelle sue esperienze mistiche…</a:t>
            </a:r>
          </a:p>
          <a:p>
            <a:endParaRPr lang="it-IT" dirty="0">
              <a:solidFill>
                <a:schemeClr val="bg1"/>
              </a:solidFill>
            </a:endParaRPr>
          </a:p>
          <a:p>
            <a:pPr marL="285750" indent="-285750">
              <a:buFont typeface="Arial" panose="020B0604020202020204" pitchFamily="34" charset="0"/>
              <a:buChar char="•"/>
            </a:pPr>
            <a:r>
              <a:rPr lang="it-IT" dirty="0">
                <a:solidFill>
                  <a:schemeClr val="bg1"/>
                </a:solidFill>
              </a:rPr>
              <a:t>… delle quali fu anche stenografo e che furono fonti essenziali per la sua elaborazione teologica</a:t>
            </a:r>
          </a:p>
          <a:p>
            <a:endParaRPr lang="it-IT" dirty="0">
              <a:solidFill>
                <a:schemeClr val="bg1"/>
              </a:solidFill>
            </a:endParaRPr>
          </a:p>
          <a:p>
            <a:pPr marL="285750" indent="-285750">
              <a:buFont typeface="Arial" panose="020B0604020202020204" pitchFamily="34" charset="0"/>
              <a:buChar char="•"/>
            </a:pPr>
            <a:r>
              <a:rPr lang="it-IT" dirty="0">
                <a:solidFill>
                  <a:schemeClr val="bg1"/>
                </a:solidFill>
              </a:rPr>
              <a:t>con lei fonderà l’istituto secolare Comunità di San Giovanni, cui seguirono profondi contrasti che condussero VB ad uscire dalla Compagnia di Gesù per essere poi incardinato a </a:t>
            </a:r>
            <a:r>
              <a:rPr lang="it-IT" dirty="0" err="1">
                <a:solidFill>
                  <a:schemeClr val="bg1"/>
                </a:solidFill>
              </a:rPr>
              <a:t>Coira</a:t>
            </a:r>
            <a:r>
              <a:rPr lang="it-IT" dirty="0">
                <a:solidFill>
                  <a:schemeClr val="bg1"/>
                </a:solidFill>
              </a:rPr>
              <a:t>(CH).</a:t>
            </a:r>
          </a:p>
        </p:txBody>
      </p:sp>
      <p:pic>
        <p:nvPicPr>
          <p:cNvPr id="7" name="Immagine 6">
            <a:extLst>
              <a:ext uri="{FF2B5EF4-FFF2-40B4-BE49-F238E27FC236}">
                <a16:creationId xmlns:a16="http://schemas.microsoft.com/office/drawing/2014/main" id="{06976260-97A1-0543-8C43-4D7653C2CEA1}"/>
              </a:ext>
            </a:extLst>
          </p:cNvPr>
          <p:cNvPicPr>
            <a:picLocks noChangeAspect="1"/>
          </p:cNvPicPr>
          <p:nvPr/>
        </p:nvPicPr>
        <p:blipFill>
          <a:blip r:embed="rId3">
            <a:alphaModFix amt="18000"/>
          </a:blip>
          <a:stretch>
            <a:fillRect/>
          </a:stretch>
        </p:blipFill>
        <p:spPr>
          <a:xfrm>
            <a:off x="10614891" y="659743"/>
            <a:ext cx="1105219" cy="1338389"/>
          </a:xfrm>
          <a:prstGeom prst="rect">
            <a:avLst/>
          </a:prstGeom>
        </p:spPr>
      </p:pic>
      <p:sp>
        <p:nvSpPr>
          <p:cNvPr id="3" name="Segnaposto numero diapositiva 2">
            <a:extLst>
              <a:ext uri="{FF2B5EF4-FFF2-40B4-BE49-F238E27FC236}">
                <a16:creationId xmlns:a16="http://schemas.microsoft.com/office/drawing/2014/main" id="{6B078174-D553-6A4F-B904-7347F96D226B}"/>
              </a:ext>
            </a:extLst>
          </p:cNvPr>
          <p:cNvSpPr>
            <a:spLocks noGrp="1"/>
          </p:cNvSpPr>
          <p:nvPr>
            <p:ph type="sldNum" sz="quarter" idx="12"/>
          </p:nvPr>
        </p:nvSpPr>
        <p:spPr>
          <a:xfrm>
            <a:off x="11463743" y="-163883"/>
            <a:ext cx="1154151" cy="1090789"/>
          </a:xfrm>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2412230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F3C4D9-E50B-BF4D-B415-3FFB1154F432}"/>
              </a:ext>
            </a:extLst>
          </p:cNvPr>
          <p:cNvSpPr>
            <a:spLocks noGrp="1"/>
          </p:cNvSpPr>
          <p:nvPr>
            <p:ph type="title"/>
          </p:nvPr>
        </p:nvSpPr>
        <p:spPr/>
        <p:txBody>
          <a:bodyPr/>
          <a:lstStyle/>
          <a:p>
            <a:r>
              <a:rPr lang="it-IT" dirty="0"/>
              <a:t>Gli incontri essenziali…</a:t>
            </a:r>
          </a:p>
        </p:txBody>
      </p:sp>
      <p:pic>
        <p:nvPicPr>
          <p:cNvPr id="5" name="Segnaposto contenuto 4">
            <a:extLst>
              <a:ext uri="{FF2B5EF4-FFF2-40B4-BE49-F238E27FC236}">
                <a16:creationId xmlns:a16="http://schemas.microsoft.com/office/drawing/2014/main" id="{1DE3515D-27AF-F64A-AE94-F0E3F9B46A85}"/>
              </a:ext>
            </a:extLst>
          </p:cNvPr>
          <p:cNvPicPr>
            <a:picLocks noGrp="1" noChangeAspect="1"/>
          </p:cNvPicPr>
          <p:nvPr>
            <p:ph idx="1"/>
          </p:nvPr>
        </p:nvPicPr>
        <p:blipFill>
          <a:blip r:embed="rId2"/>
          <a:stretch>
            <a:fillRect/>
          </a:stretch>
        </p:blipFill>
        <p:spPr>
          <a:xfrm>
            <a:off x="680041" y="2722418"/>
            <a:ext cx="3767839" cy="2543689"/>
          </a:xfrm>
        </p:spPr>
      </p:pic>
      <p:sp>
        <p:nvSpPr>
          <p:cNvPr id="6" name="CasellaDiTesto 5">
            <a:extLst>
              <a:ext uri="{FF2B5EF4-FFF2-40B4-BE49-F238E27FC236}">
                <a16:creationId xmlns:a16="http://schemas.microsoft.com/office/drawing/2014/main" id="{40544614-D331-A640-810A-4A977E04159A}"/>
              </a:ext>
            </a:extLst>
          </p:cNvPr>
          <p:cNvSpPr txBox="1"/>
          <p:nvPr/>
        </p:nvSpPr>
        <p:spPr>
          <a:xfrm>
            <a:off x="4776952" y="2276363"/>
            <a:ext cx="6943158" cy="4031873"/>
          </a:xfrm>
          <a:prstGeom prst="rect">
            <a:avLst/>
          </a:prstGeom>
          <a:noFill/>
        </p:spPr>
        <p:txBody>
          <a:bodyPr wrap="square" rtlCol="0">
            <a:spAutoFit/>
          </a:bodyPr>
          <a:lstStyle/>
          <a:p>
            <a:r>
              <a:rPr lang="it-IT" sz="4000" dirty="0">
                <a:solidFill>
                  <a:schemeClr val="bg1"/>
                </a:solidFill>
              </a:rPr>
              <a:t>…la chiesa</a:t>
            </a:r>
            <a:endParaRPr lang="it-IT" sz="2000" dirty="0">
              <a:solidFill>
                <a:schemeClr val="bg1"/>
              </a:solidFill>
            </a:endParaRPr>
          </a:p>
          <a:p>
            <a:endParaRPr lang="it-IT" dirty="0">
              <a:solidFill>
                <a:schemeClr val="bg1"/>
              </a:solidFill>
            </a:endParaRPr>
          </a:p>
          <a:p>
            <a:pPr marL="285750" indent="-285750">
              <a:buFont typeface="Arial" panose="020B0604020202020204" pitchFamily="34" charset="0"/>
              <a:buChar char="•"/>
            </a:pPr>
            <a:r>
              <a:rPr lang="it-IT" dirty="0">
                <a:solidFill>
                  <a:schemeClr val="bg1"/>
                </a:solidFill>
              </a:rPr>
              <a:t>L’uscita dalla compagnia… non invitato al Concilio Vaticano II: von </a:t>
            </a:r>
            <a:r>
              <a:rPr lang="it-IT" dirty="0" err="1">
                <a:solidFill>
                  <a:schemeClr val="bg1"/>
                </a:solidFill>
              </a:rPr>
              <a:t>Balthasar</a:t>
            </a:r>
            <a:r>
              <a:rPr lang="it-IT" dirty="0">
                <a:solidFill>
                  <a:schemeClr val="bg1"/>
                </a:solidFill>
              </a:rPr>
              <a:t> si concentra sul suo studio e nell’accompagnamento di </a:t>
            </a:r>
            <a:r>
              <a:rPr lang="it-IT" dirty="0" err="1">
                <a:solidFill>
                  <a:schemeClr val="bg1"/>
                </a:solidFill>
              </a:rPr>
              <a:t>Adrienne</a:t>
            </a:r>
            <a:r>
              <a:rPr lang="it-IT" dirty="0">
                <a:solidFill>
                  <a:schemeClr val="bg1"/>
                </a:solidFill>
              </a:rPr>
              <a:t> von </a:t>
            </a:r>
            <a:r>
              <a:rPr lang="it-IT" dirty="0" err="1">
                <a:solidFill>
                  <a:schemeClr val="bg1"/>
                </a:solidFill>
              </a:rPr>
              <a:t>Speryr</a:t>
            </a:r>
            <a:r>
              <a:rPr lang="it-IT" dirty="0">
                <a:solidFill>
                  <a:schemeClr val="bg1"/>
                </a:solidFill>
              </a:rPr>
              <a:t> fino alla morte.</a:t>
            </a:r>
          </a:p>
          <a:p>
            <a:endParaRPr lang="it-IT" dirty="0">
              <a:solidFill>
                <a:schemeClr val="bg1"/>
              </a:solidFill>
            </a:endParaRPr>
          </a:p>
          <a:p>
            <a:pPr marL="285750" indent="-285750">
              <a:buFont typeface="Arial" panose="020B0604020202020204" pitchFamily="34" charset="0"/>
              <a:buChar char="•"/>
            </a:pPr>
            <a:r>
              <a:rPr lang="it-IT" dirty="0">
                <a:solidFill>
                  <a:schemeClr val="bg1"/>
                </a:solidFill>
              </a:rPr>
              <a:t>Nella Commissione teologica internazionale, Communio,  Sinodo dei vescovi sul sacerdozio…</a:t>
            </a:r>
            <a:br>
              <a:rPr lang="it-IT" dirty="0">
                <a:solidFill>
                  <a:schemeClr val="bg1"/>
                </a:solidFill>
              </a:rPr>
            </a:br>
            <a:endParaRPr lang="it-IT" dirty="0">
              <a:solidFill>
                <a:schemeClr val="bg1"/>
              </a:solidFill>
            </a:endParaRPr>
          </a:p>
          <a:p>
            <a:pPr marL="285750" indent="-285750">
              <a:buFont typeface="Arial" panose="020B0604020202020204" pitchFamily="34" charset="0"/>
              <a:buChar char="•"/>
            </a:pPr>
            <a:r>
              <a:rPr lang="it-IT" dirty="0">
                <a:solidFill>
                  <a:schemeClr val="bg1"/>
                </a:solidFill>
              </a:rPr>
              <a:t>La nomina a Cardinale… ma la morte due giorni prima del concistoro (Basilea, 26 giugno 1988).</a:t>
            </a:r>
            <a:br>
              <a:rPr lang="it-IT" dirty="0">
                <a:solidFill>
                  <a:schemeClr val="bg1"/>
                </a:solidFill>
              </a:rPr>
            </a:br>
            <a:br>
              <a:rPr lang="it-IT" dirty="0">
                <a:solidFill>
                  <a:schemeClr val="bg1"/>
                </a:solidFill>
              </a:rPr>
            </a:br>
            <a:endParaRPr lang="it-IT" dirty="0">
              <a:solidFill>
                <a:schemeClr val="bg1"/>
              </a:solidFill>
            </a:endParaRPr>
          </a:p>
        </p:txBody>
      </p:sp>
      <p:pic>
        <p:nvPicPr>
          <p:cNvPr id="7" name="Immagine 6">
            <a:extLst>
              <a:ext uri="{FF2B5EF4-FFF2-40B4-BE49-F238E27FC236}">
                <a16:creationId xmlns:a16="http://schemas.microsoft.com/office/drawing/2014/main" id="{06976260-97A1-0543-8C43-4D7653C2CEA1}"/>
              </a:ext>
            </a:extLst>
          </p:cNvPr>
          <p:cNvPicPr>
            <a:picLocks noChangeAspect="1"/>
          </p:cNvPicPr>
          <p:nvPr/>
        </p:nvPicPr>
        <p:blipFill>
          <a:blip r:embed="rId3">
            <a:alphaModFix amt="18000"/>
          </a:blip>
          <a:stretch>
            <a:fillRect/>
          </a:stretch>
        </p:blipFill>
        <p:spPr>
          <a:xfrm>
            <a:off x="10614891" y="659743"/>
            <a:ext cx="1105219" cy="1338389"/>
          </a:xfrm>
          <a:prstGeom prst="rect">
            <a:avLst/>
          </a:prstGeom>
        </p:spPr>
      </p:pic>
      <p:sp>
        <p:nvSpPr>
          <p:cNvPr id="3" name="Segnaposto numero diapositiva 2">
            <a:extLst>
              <a:ext uri="{FF2B5EF4-FFF2-40B4-BE49-F238E27FC236}">
                <a16:creationId xmlns:a16="http://schemas.microsoft.com/office/drawing/2014/main" id="{F0AC5A97-F197-6E44-929F-6BFF0CC54635}"/>
              </a:ext>
            </a:extLst>
          </p:cNvPr>
          <p:cNvSpPr>
            <a:spLocks noGrp="1"/>
          </p:cNvSpPr>
          <p:nvPr>
            <p:ph type="sldNum" sz="quarter" idx="12"/>
          </p:nvPr>
        </p:nvSpPr>
        <p:spPr>
          <a:xfrm>
            <a:off x="11463743" y="-163883"/>
            <a:ext cx="1154151" cy="1090789"/>
          </a:xfrm>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1792325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0" name="Titolo 29">
            <a:extLst>
              <a:ext uri="{FF2B5EF4-FFF2-40B4-BE49-F238E27FC236}">
                <a16:creationId xmlns:a16="http://schemas.microsoft.com/office/drawing/2014/main" id="{697C24B9-2EF2-7D40-9214-7B960F91DBDF}"/>
              </a:ext>
            </a:extLst>
          </p:cNvPr>
          <p:cNvSpPr>
            <a:spLocks noGrp="1"/>
          </p:cNvSpPr>
          <p:nvPr>
            <p:ph type="title"/>
          </p:nvPr>
        </p:nvSpPr>
        <p:spPr/>
        <p:txBody>
          <a:bodyPr/>
          <a:lstStyle/>
          <a:p>
            <a:r>
              <a:rPr lang="it-IT" dirty="0"/>
              <a:t>Fonti teologiche… </a:t>
            </a:r>
            <a:r>
              <a:rPr lang="it-IT" sz="2800" dirty="0"/>
              <a:t>molto (troppo!) sintetiche</a:t>
            </a:r>
          </a:p>
        </p:txBody>
      </p:sp>
      <p:pic>
        <p:nvPicPr>
          <p:cNvPr id="40" name="Immagine 39">
            <a:extLst>
              <a:ext uri="{FF2B5EF4-FFF2-40B4-BE49-F238E27FC236}">
                <a16:creationId xmlns:a16="http://schemas.microsoft.com/office/drawing/2014/main" id="{1B6C90C3-CA28-1B45-87FA-4113A8F6C453}"/>
              </a:ext>
            </a:extLst>
          </p:cNvPr>
          <p:cNvPicPr>
            <a:picLocks noChangeAspect="1"/>
          </p:cNvPicPr>
          <p:nvPr/>
        </p:nvPicPr>
        <p:blipFill>
          <a:blip r:embed="rId2">
            <a:alphaModFix amt="18000"/>
          </a:blip>
          <a:stretch>
            <a:fillRect/>
          </a:stretch>
        </p:blipFill>
        <p:spPr>
          <a:xfrm>
            <a:off x="10614891" y="659743"/>
            <a:ext cx="1105219" cy="1338389"/>
          </a:xfrm>
          <a:prstGeom prst="rect">
            <a:avLst/>
          </a:prstGeom>
        </p:spPr>
      </p:pic>
      <p:sp>
        <p:nvSpPr>
          <p:cNvPr id="53" name="CasellaDiTesto 52">
            <a:extLst>
              <a:ext uri="{FF2B5EF4-FFF2-40B4-BE49-F238E27FC236}">
                <a16:creationId xmlns:a16="http://schemas.microsoft.com/office/drawing/2014/main" id="{5DDB6F22-9641-5045-A89F-B4CE0E8299E3}"/>
              </a:ext>
            </a:extLst>
          </p:cNvPr>
          <p:cNvSpPr txBox="1"/>
          <p:nvPr/>
        </p:nvSpPr>
        <p:spPr>
          <a:xfrm>
            <a:off x="415636" y="2175772"/>
            <a:ext cx="11014365" cy="4216539"/>
          </a:xfrm>
          <a:prstGeom prst="rect">
            <a:avLst/>
          </a:prstGeom>
          <a:noFill/>
        </p:spPr>
        <p:txBody>
          <a:bodyPr wrap="square" rtlCol="0">
            <a:spAutoFit/>
          </a:bodyPr>
          <a:lstStyle/>
          <a:p>
            <a:r>
              <a:rPr lang="it-IT" sz="2800" dirty="0">
                <a:solidFill>
                  <a:schemeClr val="bg1"/>
                </a:solidFill>
              </a:rPr>
              <a:t>Anzitutto Patrologo:</a:t>
            </a:r>
          </a:p>
          <a:p>
            <a:pPr marL="285750" indent="-285750">
              <a:buFont typeface="Arial" panose="020B0604020202020204" pitchFamily="34" charset="0"/>
              <a:buChar char="•"/>
            </a:pPr>
            <a:r>
              <a:rPr lang="it-IT" sz="2400" dirty="0">
                <a:solidFill>
                  <a:schemeClr val="bg1"/>
                </a:solidFill>
              </a:rPr>
              <a:t>Ireneo di Lione: Dio è l’Uno che tutto abbraccia</a:t>
            </a:r>
            <a:br>
              <a:rPr lang="it-IT" sz="2400" dirty="0">
                <a:solidFill>
                  <a:schemeClr val="bg1"/>
                </a:solidFill>
              </a:rPr>
            </a:br>
            <a:endParaRPr lang="it-IT" sz="2400" dirty="0">
              <a:solidFill>
                <a:schemeClr val="bg1"/>
              </a:solidFill>
            </a:endParaRPr>
          </a:p>
          <a:p>
            <a:pPr marL="285750" indent="-285750">
              <a:buFont typeface="Arial" panose="020B0604020202020204" pitchFamily="34" charset="0"/>
              <a:buChar char="•"/>
            </a:pPr>
            <a:r>
              <a:rPr lang="it-IT" sz="2400" dirty="0">
                <a:solidFill>
                  <a:schemeClr val="bg1"/>
                </a:solidFill>
              </a:rPr>
              <a:t>Origene: dinamica discendente </a:t>
            </a:r>
            <a:r>
              <a:rPr lang="it-IT" sz="2400" dirty="0" err="1">
                <a:solidFill>
                  <a:schemeClr val="bg1"/>
                </a:solidFill>
              </a:rPr>
              <a:t>intratrinitaria</a:t>
            </a:r>
            <a:r>
              <a:rPr lang="it-IT" sz="2400" dirty="0">
                <a:solidFill>
                  <a:schemeClr val="bg1"/>
                </a:solidFill>
              </a:rPr>
              <a:t> (dal Padre al Figlio e allo Spirito) e ascendente (il Figlio nello </a:t>
            </a:r>
            <a:r>
              <a:rPr lang="it-IT" sz="2400" dirty="0" err="1">
                <a:solidFill>
                  <a:schemeClr val="bg1"/>
                </a:solidFill>
              </a:rPr>
              <a:t>Spirtio</a:t>
            </a:r>
            <a:r>
              <a:rPr lang="it-IT" sz="2400" dirty="0">
                <a:solidFill>
                  <a:schemeClr val="bg1"/>
                </a:solidFill>
              </a:rPr>
              <a:t> ci rivela il Padre)</a:t>
            </a:r>
            <a:br>
              <a:rPr lang="it-IT" sz="2400" dirty="0">
                <a:solidFill>
                  <a:schemeClr val="bg1"/>
                </a:solidFill>
              </a:rPr>
            </a:br>
            <a:endParaRPr lang="it-IT" sz="2400" dirty="0">
              <a:solidFill>
                <a:schemeClr val="bg1"/>
              </a:solidFill>
            </a:endParaRPr>
          </a:p>
          <a:p>
            <a:pPr marL="285750" indent="-285750">
              <a:buFont typeface="Arial" panose="020B0604020202020204" pitchFamily="34" charset="0"/>
              <a:buChar char="•"/>
            </a:pPr>
            <a:r>
              <a:rPr lang="it-IT" sz="2400" dirty="0">
                <a:solidFill>
                  <a:schemeClr val="bg1"/>
                </a:solidFill>
              </a:rPr>
              <a:t>Gregorio di </a:t>
            </a:r>
            <a:r>
              <a:rPr lang="it-IT" sz="2400" dirty="0" err="1">
                <a:solidFill>
                  <a:schemeClr val="bg1"/>
                </a:solidFill>
              </a:rPr>
              <a:t>Nissa</a:t>
            </a:r>
            <a:r>
              <a:rPr lang="it-IT" sz="2400" dirty="0">
                <a:solidFill>
                  <a:schemeClr val="bg1"/>
                </a:solidFill>
              </a:rPr>
              <a:t>: Dio indica l’essenza; Padre, Figlio e Spirito sono relazioni dell’unica essenza</a:t>
            </a:r>
            <a:br>
              <a:rPr lang="it-IT" sz="2400" dirty="0">
                <a:solidFill>
                  <a:schemeClr val="bg1"/>
                </a:solidFill>
              </a:rPr>
            </a:br>
            <a:endParaRPr lang="it-IT" sz="2400" dirty="0">
              <a:solidFill>
                <a:schemeClr val="bg1"/>
              </a:solidFill>
            </a:endParaRPr>
          </a:p>
          <a:p>
            <a:pPr marL="285750" indent="-285750">
              <a:buFont typeface="Arial" panose="020B0604020202020204" pitchFamily="34" charset="0"/>
              <a:buChar char="•"/>
            </a:pPr>
            <a:r>
              <a:rPr lang="it-IT" sz="2400" dirty="0">
                <a:solidFill>
                  <a:schemeClr val="bg1"/>
                </a:solidFill>
              </a:rPr>
              <a:t>Massimo il Confessore, «il contare non è della ragione per la quale l’unità è movimento, rapporto, unione».</a:t>
            </a:r>
          </a:p>
        </p:txBody>
      </p:sp>
      <p:sp>
        <p:nvSpPr>
          <p:cNvPr id="54" name="Segnaposto numero diapositiva 53">
            <a:extLst>
              <a:ext uri="{FF2B5EF4-FFF2-40B4-BE49-F238E27FC236}">
                <a16:creationId xmlns:a16="http://schemas.microsoft.com/office/drawing/2014/main" id="{098B1B9D-C2F5-2449-A655-C109E7F86567}"/>
              </a:ext>
            </a:extLst>
          </p:cNvPr>
          <p:cNvSpPr>
            <a:spLocks noGrp="1"/>
          </p:cNvSpPr>
          <p:nvPr>
            <p:ph type="sldNum" sz="quarter" idx="12"/>
          </p:nvPr>
        </p:nvSpPr>
        <p:spPr>
          <a:xfrm>
            <a:off x="11512293" y="-337561"/>
            <a:ext cx="1154151" cy="1090789"/>
          </a:xfrm>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3674276049"/>
      </p:ext>
    </p:extLst>
  </p:cSld>
  <p:clrMapOvr>
    <a:masterClrMapping/>
  </p:clrMapOvr>
</p:sld>
</file>

<file path=ppt/theme/theme1.xml><?xml version="1.0" encoding="utf-8"?>
<a:theme xmlns:a="http://schemas.openxmlformats.org/drawingml/2006/main" name="Berlino">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{F2D76131-01FB-4E44-80DD-DBC666A36D04}tf10001057</Template>
  <TotalTime>1123</TotalTime>
  <Words>8666</Words>
  <Application>Microsoft Macintosh PowerPoint</Application>
  <PresentationFormat>Widescreen</PresentationFormat>
  <Paragraphs>429</Paragraphs>
  <Slides>66</Slides>
  <Notes>10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66</vt:i4>
      </vt:variant>
    </vt:vector>
  </HeadingPairs>
  <TitlesOfParts>
    <vt:vector size="71" baseType="lpstr">
      <vt:lpstr>Arial</vt:lpstr>
      <vt:lpstr>Calibri</vt:lpstr>
      <vt:lpstr>Times New Roman</vt:lpstr>
      <vt:lpstr>Trebuchet MS</vt:lpstr>
      <vt:lpstr>Berlino</vt:lpstr>
      <vt:lpstr>La Teologia dei Tre Giorni di H.U. von Balthasar</vt:lpstr>
      <vt:lpstr>Hans Urs von Balthasar (1905-1988)</vt:lpstr>
      <vt:lpstr>Gli incontri essenziali…</vt:lpstr>
      <vt:lpstr>Gli incontri essenziali…</vt:lpstr>
      <vt:lpstr>Gli incontri essenziali…</vt:lpstr>
      <vt:lpstr>Gli incontri essenziali…</vt:lpstr>
      <vt:lpstr>Gli incontri essenziali…</vt:lpstr>
      <vt:lpstr>Gli incontri essenziali…</vt:lpstr>
      <vt:lpstr>Fonti teologiche… molto (troppo!) sintetiche</vt:lpstr>
      <vt:lpstr>Fonti teologiche… molto (troppo!) sintetiche</vt:lpstr>
      <vt:lpstr>Fonti teologiche… molto (troppo!) sintetiche</vt:lpstr>
      <vt:lpstr>Fonti teologiche… molto (troppo!) sintetiche</vt:lpstr>
      <vt:lpstr>L’intuizione…</vt:lpstr>
      <vt:lpstr>L’intuizione…</vt:lpstr>
      <vt:lpstr>piano dell’opera… Gloria</vt:lpstr>
      <vt:lpstr>piano dell’opera… TeoDRAMMATICA</vt:lpstr>
      <vt:lpstr>piano dell’opera… TeoDRAMMATICA</vt:lpstr>
      <vt:lpstr>piano dell’opera… TeoLOGICA</vt:lpstr>
      <vt:lpstr>Presentazione standard di PowerPoint</vt:lpstr>
      <vt:lpstr>La logica dell’amore… Glaubaft ist nur Liebe (1963)</vt:lpstr>
      <vt:lpstr>La logica dell’amore… Theologie der drei Tage (1969)</vt:lpstr>
      <vt:lpstr>La logica dell’amore… Theologie der drei Tage (1969)</vt:lpstr>
      <vt:lpstr>1. Incarnazione e Passione</vt:lpstr>
      <vt:lpstr>1. Incarnazione e Passione</vt:lpstr>
      <vt:lpstr>1. Incarnazione e Passione</vt:lpstr>
      <vt:lpstr>1. Incarnazione e Passione</vt:lpstr>
      <vt:lpstr>1. Incarnazione e Passione</vt:lpstr>
      <vt:lpstr>1. Incarnazione e Passione</vt:lpstr>
      <vt:lpstr>1. Incarnazione e Passione</vt:lpstr>
      <vt:lpstr>Presentazione standard di PowerPoint</vt:lpstr>
      <vt:lpstr>2. La morte di Dio come salvezza</vt:lpstr>
      <vt:lpstr>2. La morte di Dio come salvezza</vt:lpstr>
      <vt:lpstr>2. La morte di Dio come salvezza</vt:lpstr>
      <vt:lpstr>2. La morte di Dio come salvezza</vt:lpstr>
      <vt:lpstr>2. La morte di Dio come salvezza</vt:lpstr>
      <vt:lpstr>2. La morte di Dio come salvezza</vt:lpstr>
      <vt:lpstr>2. La morte di Dio come salvezza</vt:lpstr>
      <vt:lpstr>3. Venerdì santo: il cammino verso la croce</vt:lpstr>
      <vt:lpstr>3. Venerdì santo: il cammino verso la croce</vt:lpstr>
      <vt:lpstr>3. Venerdì santo: il cammino verso la croce</vt:lpstr>
      <vt:lpstr>3. Venerdì santo: il cammino verso la croce</vt:lpstr>
      <vt:lpstr>3. Venerdì santo: il cammino verso la croce</vt:lpstr>
      <vt:lpstr>3. Venerdì santo: il cammino verso la croce</vt:lpstr>
      <vt:lpstr>3. Venerdì santo: il cammino verso la croce</vt:lpstr>
      <vt:lpstr>3. Venerdì santo: il cammino verso la croce</vt:lpstr>
      <vt:lpstr>4. Sabato santo: il cammino verso i morti</vt:lpstr>
      <vt:lpstr>4. Sabato santo: il cammino verso i morti</vt:lpstr>
      <vt:lpstr>4. Sabato santo: il cammino verso i morti</vt:lpstr>
      <vt:lpstr>4. Sabato santo: il cammino verso i morti</vt:lpstr>
      <vt:lpstr>4. Sabato santo: il cammino verso i morti</vt:lpstr>
      <vt:lpstr>4. Sabato santo: il cammino verso i morti</vt:lpstr>
      <vt:lpstr>4. Sabato santo: il cammino verso i morti</vt:lpstr>
      <vt:lpstr>4. Sabato santo: il cammino verso i morti</vt:lpstr>
      <vt:lpstr>4. Sabato santo: il cammino verso i morti</vt:lpstr>
      <vt:lpstr>4. Sabato santo: il cammino verso i morti</vt:lpstr>
      <vt:lpstr>4. Sabato santo: il cammino verso i morti</vt:lpstr>
      <vt:lpstr>4. Sabato santo</vt:lpstr>
      <vt:lpstr>4. Sabato santo</vt:lpstr>
      <vt:lpstr>5. Pasqua: il cammino verso il Padre</vt:lpstr>
      <vt:lpstr>5. Pasqua: il cammino verso il Padre</vt:lpstr>
      <vt:lpstr>5. Pasqua: il cammino verso il Padre</vt:lpstr>
      <vt:lpstr>5. Pasqua: il cammino verso il Padre</vt:lpstr>
      <vt:lpstr>5. Pasqua: il cammino verso il Padre</vt:lpstr>
      <vt:lpstr>5. Pasqua: il cammino verso il Padre</vt:lpstr>
      <vt:lpstr>5. Pasqua: il cammino verso il Padre</vt:lpstr>
      <vt:lpstr>Presentazione standard di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Teologia dei Tre Giorni di H.U. von Balthasar</dc:title>
  <dc:creator>Tommaso Groppetti</dc:creator>
  <cp:lastModifiedBy>Tommaso Groppetti</cp:lastModifiedBy>
  <cp:revision>78</cp:revision>
  <dcterms:created xsi:type="dcterms:W3CDTF">2020-02-06T14:42:33Z</dcterms:created>
  <dcterms:modified xsi:type="dcterms:W3CDTF">2020-04-21T12:00:27Z</dcterms:modified>
</cp:coreProperties>
</file>